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0" d="100"/>
          <a:sy n="100" d="100"/>
        </p:scale>
        <p:origin x="102" y="4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A9CC824-2799-4464-8D36-CE30ED99C244}" type="datetimeFigureOut">
              <a:rPr lang="ru-RU" smtClean="0"/>
              <a:t>02.02.2018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554430C-DEE4-4A2F-A8FA-378B49BF2A92}"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3038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A9CC824-2799-4464-8D36-CE30ED99C244}" type="datetimeFigureOut">
              <a:rPr lang="ru-RU" smtClean="0"/>
              <a:t>02.02.2018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554430C-DEE4-4A2F-A8FA-378B49BF2A92}" type="slidenum">
              <a:rPr lang="ru-RU" smtClean="0"/>
              <a:t>‹#›</a:t>
            </a:fld>
            <a:endParaRPr lang="ru-RU"/>
          </a:p>
        </p:txBody>
      </p:sp>
    </p:spTree>
    <p:extLst>
      <p:ext uri="{BB962C8B-B14F-4D97-AF65-F5344CB8AC3E}">
        <p14:creationId xmlns:p14="http://schemas.microsoft.com/office/powerpoint/2010/main" val="286367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A9CC824-2799-4464-8D36-CE30ED99C244}" type="datetimeFigureOut">
              <a:rPr lang="ru-RU" smtClean="0"/>
              <a:t>02.02.2018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554430C-DEE4-4A2F-A8FA-378B49BF2A92}" type="slidenum">
              <a:rPr lang="ru-RU" smtClean="0"/>
              <a:t>‹#›</a:t>
            </a:fld>
            <a:endParaRPr lang="ru-RU"/>
          </a:p>
        </p:txBody>
      </p:sp>
    </p:spTree>
    <p:extLst>
      <p:ext uri="{BB962C8B-B14F-4D97-AF65-F5344CB8AC3E}">
        <p14:creationId xmlns:p14="http://schemas.microsoft.com/office/powerpoint/2010/main" val="376384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A9CC824-2799-4464-8D36-CE30ED99C244}" type="datetimeFigureOut">
              <a:rPr lang="ru-RU" smtClean="0"/>
              <a:t>02.02.2018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554430C-DEE4-4A2F-A8FA-378B49BF2A92}" type="slidenum">
              <a:rPr lang="ru-RU" smtClean="0"/>
              <a:t>‹#›</a:t>
            </a:fld>
            <a:endParaRPr lang="ru-RU"/>
          </a:p>
        </p:txBody>
      </p:sp>
    </p:spTree>
    <p:extLst>
      <p:ext uri="{BB962C8B-B14F-4D97-AF65-F5344CB8AC3E}">
        <p14:creationId xmlns:p14="http://schemas.microsoft.com/office/powerpoint/2010/main" val="1827777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A9CC824-2799-4464-8D36-CE30ED99C244}" type="datetimeFigureOut">
              <a:rPr lang="ru-RU" smtClean="0"/>
              <a:t>02.02.2018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554430C-DEE4-4A2F-A8FA-378B49BF2A92}"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1282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A9CC824-2799-4464-8D36-CE30ED99C244}" type="datetimeFigureOut">
              <a:rPr lang="ru-RU" smtClean="0"/>
              <a:t>02.02.2018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554430C-DEE4-4A2F-A8FA-378B49BF2A92}" type="slidenum">
              <a:rPr lang="ru-RU" smtClean="0"/>
              <a:t>‹#›</a:t>
            </a:fld>
            <a:endParaRPr lang="ru-RU"/>
          </a:p>
        </p:txBody>
      </p:sp>
    </p:spTree>
    <p:extLst>
      <p:ext uri="{BB962C8B-B14F-4D97-AF65-F5344CB8AC3E}">
        <p14:creationId xmlns:p14="http://schemas.microsoft.com/office/powerpoint/2010/main" val="2489589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A9CC824-2799-4464-8D36-CE30ED99C244}" type="datetimeFigureOut">
              <a:rPr lang="ru-RU" smtClean="0"/>
              <a:t>02.02.2018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554430C-DEE4-4A2F-A8FA-378B49BF2A92}" type="slidenum">
              <a:rPr lang="ru-RU" smtClean="0"/>
              <a:t>‹#›</a:t>
            </a:fld>
            <a:endParaRPr lang="ru-RU"/>
          </a:p>
        </p:txBody>
      </p:sp>
    </p:spTree>
    <p:extLst>
      <p:ext uri="{BB962C8B-B14F-4D97-AF65-F5344CB8AC3E}">
        <p14:creationId xmlns:p14="http://schemas.microsoft.com/office/powerpoint/2010/main" val="1467528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A9CC824-2799-4464-8D36-CE30ED99C244}" type="datetimeFigureOut">
              <a:rPr lang="ru-RU" smtClean="0"/>
              <a:t>02.02.2018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554430C-DEE4-4A2F-A8FA-378B49BF2A92}" type="slidenum">
              <a:rPr lang="ru-RU" smtClean="0"/>
              <a:t>‹#›</a:t>
            </a:fld>
            <a:endParaRPr lang="ru-RU"/>
          </a:p>
        </p:txBody>
      </p:sp>
    </p:spTree>
    <p:extLst>
      <p:ext uri="{BB962C8B-B14F-4D97-AF65-F5344CB8AC3E}">
        <p14:creationId xmlns:p14="http://schemas.microsoft.com/office/powerpoint/2010/main" val="1941632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A9CC824-2799-4464-8D36-CE30ED99C244}" type="datetimeFigureOut">
              <a:rPr lang="ru-RU" smtClean="0"/>
              <a:t>02.02.2018</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B554430C-DEE4-4A2F-A8FA-378B49BF2A92}" type="slidenum">
              <a:rPr lang="ru-RU" smtClean="0"/>
              <a:t>‹#›</a:t>
            </a:fld>
            <a:endParaRPr lang="ru-RU"/>
          </a:p>
        </p:txBody>
      </p:sp>
    </p:spTree>
    <p:extLst>
      <p:ext uri="{BB962C8B-B14F-4D97-AF65-F5344CB8AC3E}">
        <p14:creationId xmlns:p14="http://schemas.microsoft.com/office/powerpoint/2010/main" val="2240463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A9CC824-2799-4464-8D36-CE30ED99C244}" type="datetimeFigureOut">
              <a:rPr lang="ru-RU" smtClean="0"/>
              <a:t>02.02.2018</a:t>
            </a:fld>
            <a:endParaRPr lang="ru-R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554430C-DEE4-4A2F-A8FA-378B49BF2A92}" type="slidenum">
              <a:rPr lang="ru-RU" smtClean="0"/>
              <a:t>‹#›</a:t>
            </a:fld>
            <a:endParaRPr lang="ru-RU"/>
          </a:p>
        </p:txBody>
      </p:sp>
    </p:spTree>
    <p:extLst>
      <p:ext uri="{BB962C8B-B14F-4D97-AF65-F5344CB8AC3E}">
        <p14:creationId xmlns:p14="http://schemas.microsoft.com/office/powerpoint/2010/main" val="2954789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A9CC824-2799-4464-8D36-CE30ED99C244}" type="datetimeFigureOut">
              <a:rPr lang="ru-RU" smtClean="0"/>
              <a:t>02.02.2018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554430C-DEE4-4A2F-A8FA-378B49BF2A92}" type="slidenum">
              <a:rPr lang="ru-RU" smtClean="0"/>
              <a:t>‹#›</a:t>
            </a:fld>
            <a:endParaRPr lang="ru-RU"/>
          </a:p>
        </p:txBody>
      </p:sp>
    </p:spTree>
    <p:extLst>
      <p:ext uri="{BB962C8B-B14F-4D97-AF65-F5344CB8AC3E}">
        <p14:creationId xmlns:p14="http://schemas.microsoft.com/office/powerpoint/2010/main" val="1739410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A9CC824-2799-4464-8D36-CE30ED99C244}" type="datetimeFigureOut">
              <a:rPr lang="ru-RU" smtClean="0"/>
              <a:t>02.02.2018</a:t>
            </a:fld>
            <a:endParaRPr lang="ru-R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554430C-DEE4-4A2F-A8FA-378B49BF2A92}" type="slidenum">
              <a:rPr lang="ru-RU" smtClean="0"/>
              <a:t>‹#›</a:t>
            </a:fld>
            <a:endParaRPr lang="ru-R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579570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9.xml"/><Relationship Id="rId18" Type="http://schemas.openxmlformats.org/officeDocument/2006/relationships/slide" Target="slide11.xml"/><Relationship Id="rId3" Type="http://schemas.openxmlformats.org/officeDocument/2006/relationships/slide" Target="slide8.xml"/><Relationship Id="rId21" Type="http://schemas.openxmlformats.org/officeDocument/2006/relationships/slide" Target="slide12.xml"/><Relationship Id="rId7" Type="http://schemas.openxmlformats.org/officeDocument/2006/relationships/slide" Target="slide5.xml"/><Relationship Id="rId12" Type="http://schemas.openxmlformats.org/officeDocument/2006/relationships/slide" Target="slide14.xml"/><Relationship Id="rId17" Type="http://schemas.openxmlformats.org/officeDocument/2006/relationships/slide" Target="slide16.xml"/><Relationship Id="rId2" Type="http://schemas.openxmlformats.org/officeDocument/2006/relationships/slide" Target="slide3.xml"/><Relationship Id="rId16" Type="http://schemas.openxmlformats.org/officeDocument/2006/relationships/slide" Target="slide21.xml"/><Relationship Id="rId20"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10.xml"/><Relationship Id="rId5" Type="http://schemas.openxmlformats.org/officeDocument/2006/relationships/slide" Target="slide18.xml"/><Relationship Id="rId15" Type="http://schemas.openxmlformats.org/officeDocument/2006/relationships/slide" Target="slide20.xml"/><Relationship Id="rId10" Type="http://schemas.openxmlformats.org/officeDocument/2006/relationships/slide" Target="slide9.xml"/><Relationship Id="rId19" Type="http://schemas.openxmlformats.org/officeDocument/2006/relationships/slide" Target="slide22.xml"/><Relationship Id="rId4" Type="http://schemas.openxmlformats.org/officeDocument/2006/relationships/slide" Target="slide13.xml"/><Relationship Id="rId9" Type="http://schemas.openxmlformats.org/officeDocument/2006/relationships/slide" Target="slide7.xml"/><Relationship Id="rId14" Type="http://schemas.openxmlformats.org/officeDocument/2006/relationships/slide" Target="slide15.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 Target="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0"/>
            <a:ext cx="12192000" cy="9144000"/>
          </a:xfrm>
          <a:prstGeom prst="rect">
            <a:avLst/>
          </a:prstGeom>
        </p:spPr>
      </p:pic>
      <p:sp>
        <p:nvSpPr>
          <p:cNvPr id="2" name="Заголовок 1"/>
          <p:cNvSpPr>
            <a:spLocks noGrp="1"/>
          </p:cNvSpPr>
          <p:nvPr>
            <p:ph type="ctrTitle"/>
          </p:nvPr>
        </p:nvSpPr>
        <p:spPr>
          <a:xfrm>
            <a:off x="914400" y="581889"/>
            <a:ext cx="10058400" cy="1498785"/>
          </a:xfrm>
        </p:spPr>
        <p:txBody>
          <a:bodyPr>
            <a:noAutofit/>
          </a:bodyPr>
          <a:lstStyle/>
          <a:p>
            <a:pPr algn="ctr"/>
            <a:r>
              <a:rPr lang="ru-RU" sz="16600" b="1" dirty="0" smtClean="0">
                <a:solidFill>
                  <a:srgbClr val="FFC000"/>
                </a:solidFill>
                <a:effectLst>
                  <a:outerShdw blurRad="38100" dist="38100" dir="2700000" algn="tl">
                    <a:srgbClr val="000000">
                      <a:alpha val="43137"/>
                    </a:srgbClr>
                  </a:outerShdw>
                </a:effectLst>
              </a:rPr>
              <a:t>Масленица</a:t>
            </a:r>
            <a:endParaRPr lang="ru-RU" sz="16600" b="1" dirty="0">
              <a:solidFill>
                <a:srgbClr val="FFC000"/>
              </a:solidFill>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1338176" y="2207720"/>
            <a:ext cx="10058400" cy="1143000"/>
          </a:xfrm>
        </p:spPr>
        <p:txBody>
          <a:bodyPr>
            <a:normAutofit/>
          </a:bodyPr>
          <a:lstStyle/>
          <a:p>
            <a:pPr algn="ctr"/>
            <a:r>
              <a:rPr lang="ru-RU" sz="7200" b="1" i="1" u="sng" dirty="0" smtClean="0">
                <a:solidFill>
                  <a:srgbClr val="FFC000"/>
                </a:solidFill>
              </a:rPr>
              <a:t>Викторина</a:t>
            </a:r>
            <a:endParaRPr lang="ru-RU" sz="7200" b="1" i="1" u="sng" dirty="0">
              <a:solidFill>
                <a:srgbClr val="FFC000"/>
              </a:solidFill>
            </a:endParaRPr>
          </a:p>
        </p:txBody>
      </p:sp>
    </p:spTree>
    <p:extLst>
      <p:ext uri="{BB962C8B-B14F-4D97-AF65-F5344CB8AC3E}">
        <p14:creationId xmlns:p14="http://schemas.microsoft.com/office/powerpoint/2010/main" val="396131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52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anim calcmode="lin" valueType="num">
                                      <p:cBhvr>
                                        <p:cTn id="17" dur="500" fill="hold"/>
                                        <p:tgtEl>
                                          <p:spTgt spid="2"/>
                                        </p:tgtEl>
                                        <p:attrNameLst>
                                          <p:attrName>ppt_x</p:attrName>
                                        </p:attrNameLst>
                                      </p:cBhvr>
                                      <p:tavLst>
                                        <p:tav tm="0">
                                          <p:val>
                                            <p:fltVal val="0.5"/>
                                          </p:val>
                                        </p:tav>
                                        <p:tav tm="100000">
                                          <p:val>
                                            <p:strVal val="#ppt_x"/>
                                          </p:val>
                                        </p:tav>
                                      </p:tavLst>
                                    </p:anim>
                                    <p:anim calcmode="lin" valueType="num">
                                      <p:cBhvr>
                                        <p:cTn id="18"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
            </a:r>
            <a:br>
              <a:rPr lang="ru-RU" b="1" dirty="0" smtClean="0"/>
            </a:br>
            <a:r>
              <a:rPr lang="ru-RU" b="1" dirty="0" smtClean="0"/>
              <a:t>Как </a:t>
            </a:r>
            <a:r>
              <a:rPr lang="ru-RU" b="1" dirty="0"/>
              <a:t>на Руси называли Масленицу?</a:t>
            </a:r>
            <a:r>
              <a:rPr lang="ru-RU" dirty="0"/>
              <a:t/>
            </a:r>
            <a:br>
              <a:rPr lang="ru-RU" dirty="0"/>
            </a:br>
            <a:endParaRPr lang="ru-RU" dirty="0"/>
          </a:p>
        </p:txBody>
      </p:sp>
      <p:sp>
        <p:nvSpPr>
          <p:cNvPr id="3" name="Объект 2"/>
          <p:cNvSpPr>
            <a:spLocks noGrp="1"/>
          </p:cNvSpPr>
          <p:nvPr>
            <p:ph idx="1"/>
          </p:nvPr>
        </p:nvSpPr>
        <p:spPr/>
        <p:txBody>
          <a:bodyPr/>
          <a:lstStyle/>
          <a:p>
            <a:pPr marL="0" indent="0" algn="ctr">
              <a:buNone/>
            </a:pPr>
            <a:r>
              <a:rPr lang="ru-RU" sz="4400" dirty="0" err="1" smtClean="0"/>
              <a:t>блиноеда</a:t>
            </a:r>
            <a:endParaRPr lang="ru-RU" sz="4400" dirty="0" smtClean="0"/>
          </a:p>
          <a:p>
            <a:pPr marL="0" indent="0" algn="ctr">
              <a:buNone/>
            </a:pPr>
            <a:r>
              <a:rPr lang="ru-RU" sz="4400" dirty="0" err="1" smtClean="0"/>
              <a:t>объедуха</a:t>
            </a:r>
            <a:endParaRPr lang="ru-RU" sz="4400" dirty="0" smtClean="0"/>
          </a:p>
          <a:p>
            <a:pPr marL="0" indent="0" algn="ctr">
              <a:buNone/>
            </a:pPr>
            <a:r>
              <a:rPr lang="ru-RU" sz="4400" dirty="0" err="1" smtClean="0"/>
              <a:t>жироеда</a:t>
            </a:r>
            <a:r>
              <a:rPr lang="ru-RU" sz="4400" dirty="0"/>
              <a:t> </a:t>
            </a:r>
            <a:endParaRPr lang="ru-RU" sz="4400" dirty="0" smtClean="0"/>
          </a:p>
          <a:p>
            <a:pPr marL="0" indent="0" algn="ctr">
              <a:buNone/>
            </a:pPr>
            <a:r>
              <a:rPr lang="ru-RU" sz="4400" dirty="0" err="1" smtClean="0"/>
              <a:t>обируха</a:t>
            </a:r>
            <a:endParaRPr lang="ru-RU" sz="4400" dirty="0" smtClean="0"/>
          </a:p>
          <a:p>
            <a:pPr marL="0" indent="0" algn="ctr">
              <a:buNone/>
            </a:pPr>
            <a:r>
              <a:rPr lang="ru-RU" sz="4400" dirty="0" err="1" smtClean="0"/>
              <a:t>обмануха</a:t>
            </a:r>
            <a:endParaRPr lang="ru-RU" sz="4400" dirty="0"/>
          </a:p>
          <a:p>
            <a:endParaRPr lang="ru-RU" dirty="0"/>
          </a:p>
        </p:txBody>
      </p:sp>
      <p:pic>
        <p:nvPicPr>
          <p:cNvPr id="4" name="Рисунок 3">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567" y="4564049"/>
            <a:ext cx="1886988" cy="1413419"/>
          </a:xfrm>
          <a:prstGeom prst="ellipse">
            <a:avLst/>
          </a:prstGeom>
          <a:ln>
            <a:noFill/>
          </a:ln>
          <a:effectLst>
            <a:softEdge rad="112500"/>
          </a:effectLst>
        </p:spPr>
      </p:pic>
    </p:spTree>
    <p:extLst>
      <p:ext uri="{BB962C8B-B14F-4D97-AF65-F5344CB8AC3E}">
        <p14:creationId xmlns:p14="http://schemas.microsoft.com/office/powerpoint/2010/main" val="355857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down)">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down)">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К</a:t>
            </a:r>
            <a:r>
              <a:rPr lang="ru-RU" dirty="0" smtClean="0"/>
              <a:t>акие </a:t>
            </a:r>
            <a:r>
              <a:rPr lang="ru-RU" dirty="0"/>
              <a:t>продукты употреблялись на </a:t>
            </a:r>
            <a:r>
              <a:rPr lang="ru-RU" dirty="0" smtClean="0"/>
              <a:t>Масленицу?(</a:t>
            </a:r>
            <a:r>
              <a:rPr lang="ru-RU" sz="3600" u="sng" dirty="0" smtClean="0"/>
              <a:t>Перечислите 6 продуктов</a:t>
            </a:r>
            <a:r>
              <a:rPr lang="ru-RU" dirty="0" smtClean="0"/>
              <a:t>)</a:t>
            </a:r>
            <a:endParaRPr lang="ru-RU" dirty="0"/>
          </a:p>
        </p:txBody>
      </p:sp>
      <p:sp>
        <p:nvSpPr>
          <p:cNvPr id="3" name="Объект 2"/>
          <p:cNvSpPr>
            <a:spLocks noGrp="1"/>
          </p:cNvSpPr>
          <p:nvPr>
            <p:ph idx="1"/>
          </p:nvPr>
        </p:nvSpPr>
        <p:spPr/>
        <p:txBody>
          <a:bodyPr>
            <a:normAutofit/>
          </a:bodyPr>
          <a:lstStyle/>
          <a:p>
            <a:pPr algn="ctr"/>
            <a:r>
              <a:rPr lang="ru-RU" sz="3600" b="1" dirty="0" smtClean="0"/>
              <a:t>Сыр</a:t>
            </a:r>
          </a:p>
          <a:p>
            <a:pPr algn="ctr"/>
            <a:r>
              <a:rPr lang="ru-RU" sz="3600" b="1" dirty="0" smtClean="0"/>
              <a:t>Масло</a:t>
            </a:r>
            <a:endParaRPr lang="ru-RU" sz="3600" b="1" dirty="0"/>
          </a:p>
          <a:p>
            <a:pPr algn="ctr"/>
            <a:r>
              <a:rPr lang="ru-RU" sz="3600" b="1" dirty="0" smtClean="0"/>
              <a:t>Сметана</a:t>
            </a:r>
          </a:p>
          <a:p>
            <a:pPr algn="ctr"/>
            <a:r>
              <a:rPr lang="ru-RU" sz="3600" b="1" dirty="0" smtClean="0"/>
              <a:t>Яйца</a:t>
            </a:r>
          </a:p>
          <a:p>
            <a:pPr algn="ctr"/>
            <a:r>
              <a:rPr lang="ru-RU" sz="3600" b="1" dirty="0" smtClean="0"/>
              <a:t>Блины</a:t>
            </a:r>
          </a:p>
          <a:p>
            <a:pPr algn="ctr"/>
            <a:r>
              <a:rPr lang="ru-RU" sz="3600" b="1" dirty="0"/>
              <a:t>В</a:t>
            </a:r>
            <a:r>
              <a:rPr lang="ru-RU" sz="3600" b="1" dirty="0" smtClean="0"/>
              <a:t>ыпечка</a:t>
            </a:r>
            <a:endParaRPr lang="ru-RU" sz="3600" b="1" dirty="0"/>
          </a:p>
        </p:txBody>
      </p:sp>
      <p:pic>
        <p:nvPicPr>
          <p:cNvPr id="4" name="Рисунок 3">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9192" y="4455675"/>
            <a:ext cx="1886988" cy="1413419"/>
          </a:xfrm>
          <a:prstGeom prst="ellipse">
            <a:avLst/>
          </a:prstGeom>
          <a:ln>
            <a:noFill/>
          </a:ln>
          <a:effectLst>
            <a:softEdge rad="112500"/>
          </a:effectLst>
        </p:spPr>
      </p:pic>
    </p:spTree>
    <p:extLst>
      <p:ext uri="{BB962C8B-B14F-4D97-AF65-F5344CB8AC3E}">
        <p14:creationId xmlns:p14="http://schemas.microsoft.com/office/powerpoint/2010/main" val="239959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Что является основными атрибутами </a:t>
            </a:r>
            <a:r>
              <a:rPr lang="ru-RU" dirty="0" smtClean="0"/>
              <a:t>Масленицы? Перечислите</a:t>
            </a:r>
            <a:endParaRPr lang="ru-RU" dirty="0"/>
          </a:p>
        </p:txBody>
      </p:sp>
      <p:sp>
        <p:nvSpPr>
          <p:cNvPr id="3" name="Объект 2"/>
          <p:cNvSpPr>
            <a:spLocks noGrp="1"/>
          </p:cNvSpPr>
          <p:nvPr>
            <p:ph idx="1"/>
          </p:nvPr>
        </p:nvSpPr>
        <p:spPr/>
        <p:txBody>
          <a:bodyPr>
            <a:noAutofit/>
          </a:bodyPr>
          <a:lstStyle/>
          <a:p>
            <a:r>
              <a:rPr lang="ru-RU" sz="4800" b="1" dirty="0" smtClean="0"/>
              <a:t>10 баллов</a:t>
            </a:r>
          </a:p>
          <a:p>
            <a:r>
              <a:rPr lang="ru-RU" sz="4800" b="1" dirty="0" smtClean="0"/>
              <a:t>20 баллов </a:t>
            </a:r>
          </a:p>
          <a:p>
            <a:r>
              <a:rPr lang="ru-RU" sz="4800" b="1" dirty="0" smtClean="0"/>
              <a:t>30 баллов</a:t>
            </a:r>
          </a:p>
          <a:p>
            <a:r>
              <a:rPr lang="ru-RU" sz="4800" b="1" dirty="0" smtClean="0"/>
              <a:t>40 баллов</a:t>
            </a:r>
          </a:p>
          <a:p>
            <a:r>
              <a:rPr lang="ru-RU" sz="4800" b="1" dirty="0" smtClean="0"/>
              <a:t>50 баллов</a:t>
            </a:r>
            <a:endParaRPr lang="ru-RU" sz="4800" b="1" dirty="0"/>
          </a:p>
        </p:txBody>
      </p:sp>
      <p:sp>
        <p:nvSpPr>
          <p:cNvPr id="4" name="Блок-схема: альтернативный процесс 3"/>
          <p:cNvSpPr/>
          <p:nvPr/>
        </p:nvSpPr>
        <p:spPr>
          <a:xfrm>
            <a:off x="5960746" y="1934762"/>
            <a:ext cx="3726179" cy="676964"/>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600" dirty="0" smtClean="0"/>
              <a:t>Блины</a:t>
            </a:r>
            <a:endParaRPr lang="ru-RU" sz="3600" dirty="0"/>
          </a:p>
        </p:txBody>
      </p:sp>
      <p:sp>
        <p:nvSpPr>
          <p:cNvPr id="5" name="Блок-схема: альтернативный процесс 4"/>
          <p:cNvSpPr/>
          <p:nvPr/>
        </p:nvSpPr>
        <p:spPr>
          <a:xfrm>
            <a:off x="5960745" y="2822280"/>
            <a:ext cx="3726180" cy="616246"/>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600" dirty="0" smtClean="0"/>
              <a:t>Чучело</a:t>
            </a:r>
            <a:endParaRPr lang="ru-RU" sz="3600" dirty="0"/>
          </a:p>
        </p:txBody>
      </p:sp>
      <p:sp>
        <p:nvSpPr>
          <p:cNvPr id="6" name="Блок-схема: альтернативный процесс 5"/>
          <p:cNvSpPr/>
          <p:nvPr/>
        </p:nvSpPr>
        <p:spPr>
          <a:xfrm>
            <a:off x="5960746" y="3572880"/>
            <a:ext cx="3726180" cy="569872"/>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600" dirty="0" smtClean="0"/>
              <a:t>Забавы</a:t>
            </a:r>
            <a:endParaRPr lang="ru-RU" sz="3600" dirty="0"/>
          </a:p>
        </p:txBody>
      </p:sp>
      <p:sp>
        <p:nvSpPr>
          <p:cNvPr id="7" name="Блок-схема: альтернативный процесс 6"/>
          <p:cNvSpPr/>
          <p:nvPr/>
        </p:nvSpPr>
        <p:spPr>
          <a:xfrm>
            <a:off x="5960746" y="4436052"/>
            <a:ext cx="3726180" cy="545524"/>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600" dirty="0" err="1" smtClean="0"/>
              <a:t>Заклички</a:t>
            </a:r>
            <a:endParaRPr lang="ru-RU" sz="3600" dirty="0"/>
          </a:p>
        </p:txBody>
      </p:sp>
      <p:sp>
        <p:nvSpPr>
          <p:cNvPr id="8" name="Блок-схема: альтернативный процесс 7"/>
          <p:cNvSpPr/>
          <p:nvPr/>
        </p:nvSpPr>
        <p:spPr>
          <a:xfrm>
            <a:off x="5960745" y="5299221"/>
            <a:ext cx="3726180" cy="569873"/>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600" dirty="0" smtClean="0"/>
              <a:t>Солнце</a:t>
            </a:r>
            <a:endParaRPr lang="ru-RU" sz="3600" dirty="0"/>
          </a:p>
        </p:txBody>
      </p:sp>
      <p:pic>
        <p:nvPicPr>
          <p:cNvPr id="9" name="Рисунок 8">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3069" y="4564049"/>
            <a:ext cx="1886988" cy="1413419"/>
          </a:xfrm>
          <a:prstGeom prst="ellipse">
            <a:avLst/>
          </a:prstGeom>
          <a:ln>
            <a:noFill/>
          </a:ln>
          <a:effectLst>
            <a:softEdge rad="112500"/>
          </a:effectLst>
        </p:spPr>
      </p:pic>
    </p:spTree>
    <p:extLst>
      <p:ext uri="{BB962C8B-B14F-4D97-AF65-F5344CB8AC3E}">
        <p14:creationId xmlns:p14="http://schemas.microsoft.com/office/powerpoint/2010/main" val="312129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Найдите понятие</a:t>
            </a:r>
            <a:endParaRPr lang="ru-RU" dirty="0"/>
          </a:p>
        </p:txBody>
      </p:sp>
      <p:sp>
        <p:nvSpPr>
          <p:cNvPr id="3" name="Объект 2"/>
          <p:cNvSpPr>
            <a:spLocks noGrp="1"/>
          </p:cNvSpPr>
          <p:nvPr>
            <p:ph idx="1"/>
          </p:nvPr>
        </p:nvSpPr>
        <p:spPr/>
        <p:txBody>
          <a:bodyPr>
            <a:normAutofit/>
          </a:bodyPr>
          <a:lstStyle/>
          <a:p>
            <a:r>
              <a:rPr lang="ru-RU" sz="3200" dirty="0"/>
              <a:t>В</a:t>
            </a:r>
            <a:r>
              <a:rPr lang="ru-RU" sz="3200" dirty="0" smtClean="0"/>
              <a:t>ременное </a:t>
            </a:r>
            <a:r>
              <a:rPr lang="ru-RU" sz="3200" dirty="0"/>
              <a:t>деревянное </a:t>
            </a:r>
            <a:r>
              <a:rPr lang="ru-RU" sz="3200" dirty="0" smtClean="0"/>
              <a:t>здание для</a:t>
            </a:r>
            <a:r>
              <a:rPr lang="ru-RU" sz="3200" dirty="0"/>
              <a:t> </a:t>
            </a:r>
            <a:r>
              <a:rPr lang="ru-RU" sz="3200" dirty="0" smtClean="0"/>
              <a:t>театральных</a:t>
            </a:r>
            <a:r>
              <a:rPr lang="ru-RU" sz="3200" dirty="0"/>
              <a:t> и </a:t>
            </a:r>
            <a:r>
              <a:rPr lang="ru-RU" sz="3200" dirty="0" smtClean="0"/>
              <a:t>цирковых</a:t>
            </a:r>
            <a:r>
              <a:rPr lang="ru-RU" sz="3200" dirty="0"/>
              <a:t> </a:t>
            </a:r>
            <a:r>
              <a:rPr lang="ru-RU" sz="3200" dirty="0" smtClean="0"/>
              <a:t>представлений </a:t>
            </a:r>
            <a:r>
              <a:rPr lang="ru-RU" sz="3200" dirty="0"/>
              <a:t>получившее распространение на ярмарках и народных гуляниях.</a:t>
            </a:r>
          </a:p>
        </p:txBody>
      </p:sp>
      <p:sp>
        <p:nvSpPr>
          <p:cNvPr id="4" name="Блок-схема: альтернативный процесс 3"/>
          <p:cNvSpPr/>
          <p:nvPr/>
        </p:nvSpPr>
        <p:spPr>
          <a:xfrm>
            <a:off x="1485901" y="3438525"/>
            <a:ext cx="2571750" cy="84772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dirty="0" smtClean="0"/>
              <a:t>Сени</a:t>
            </a:r>
            <a:endParaRPr lang="ru-RU" sz="4400" dirty="0"/>
          </a:p>
        </p:txBody>
      </p:sp>
      <p:sp>
        <p:nvSpPr>
          <p:cNvPr id="5" name="Блок-схема: альтернативный процесс 4"/>
          <p:cNvSpPr/>
          <p:nvPr/>
        </p:nvSpPr>
        <p:spPr>
          <a:xfrm>
            <a:off x="1485901" y="4476749"/>
            <a:ext cx="2571750" cy="84772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smtClean="0"/>
              <a:t>Шатер</a:t>
            </a:r>
            <a:endParaRPr lang="ru-RU" sz="4000" dirty="0"/>
          </a:p>
        </p:txBody>
      </p:sp>
      <p:sp>
        <p:nvSpPr>
          <p:cNvPr id="6" name="Блок-схема: альтернативный процесс 5"/>
          <p:cNvSpPr/>
          <p:nvPr/>
        </p:nvSpPr>
        <p:spPr>
          <a:xfrm>
            <a:off x="4446272" y="3438525"/>
            <a:ext cx="2571750" cy="84772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t>Балаган</a:t>
            </a:r>
            <a:endParaRPr lang="ru-RU" sz="3600" dirty="0"/>
          </a:p>
        </p:txBody>
      </p:sp>
      <p:sp>
        <p:nvSpPr>
          <p:cNvPr id="7" name="Блок-схема: альтернативный процесс 6"/>
          <p:cNvSpPr/>
          <p:nvPr/>
        </p:nvSpPr>
        <p:spPr>
          <a:xfrm>
            <a:off x="4446272" y="4476749"/>
            <a:ext cx="2571750" cy="84772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dirty="0" smtClean="0"/>
              <a:t>Кузня</a:t>
            </a:r>
            <a:endParaRPr lang="ru-RU" sz="4400" dirty="0"/>
          </a:p>
        </p:txBody>
      </p:sp>
      <p:pic>
        <p:nvPicPr>
          <p:cNvPr id="8" name="Рисунок 7">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3969" y="4286250"/>
            <a:ext cx="1886988" cy="1413419"/>
          </a:xfrm>
          <a:prstGeom prst="ellipse">
            <a:avLst/>
          </a:prstGeom>
          <a:ln>
            <a:noFill/>
          </a:ln>
          <a:effectLst>
            <a:softEdge rad="112500"/>
          </a:effectLst>
        </p:spPr>
      </p:pic>
    </p:spTree>
    <p:extLst>
      <p:ext uri="{BB962C8B-B14F-4D97-AF65-F5344CB8AC3E}">
        <p14:creationId xmlns:p14="http://schemas.microsoft.com/office/powerpoint/2010/main" val="11304912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10" fill="hold" nodeType="clickEffect">
                                  <p:stCondLst>
                                    <p:cond delay="0"/>
                                  </p:stCondLst>
                                  <p:childTnLst>
                                    <p:animClr clrSpc="hsl" dir="ccw">
                                      <p:cBhvr>
                                        <p:cTn id="6" dur="2000" fill="hold"/>
                                        <p:tgtEl>
                                          <p:spTgt spid="4"/>
                                        </p:tgtEl>
                                        <p:attrNameLst>
                                          <p:attrName>fillcolor</p:attrName>
                                        </p:attrNameLst>
                                      </p:cBhvr>
                                      <p:to>
                                        <a:srgbClr val="FF0000"/>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1" presetClass="emph" presetSubtype="10" fill="hold" nodeType="clickEffect">
                                  <p:stCondLst>
                                    <p:cond delay="0"/>
                                  </p:stCondLst>
                                  <p:childTnLst>
                                    <p:animClr clrSpc="hsl" dir="ccw">
                                      <p:cBhvr>
                                        <p:cTn id="13" dur="2000" fill="hold"/>
                                        <p:tgtEl>
                                          <p:spTgt spid="5"/>
                                        </p:tgtEl>
                                        <p:attrNameLst>
                                          <p:attrName>fillcolor</p:attrName>
                                        </p:attrNameLst>
                                      </p:cBhvr>
                                      <p:to>
                                        <a:srgbClr val="FF0000"/>
                                      </p:to>
                                    </p:animClr>
                                    <p:set>
                                      <p:cBhvr>
                                        <p:cTn id="14" dur="2000" fill="hold"/>
                                        <p:tgtEl>
                                          <p:spTgt spid="5"/>
                                        </p:tgtEl>
                                        <p:attrNameLst>
                                          <p:attrName>fill.type</p:attrName>
                                        </p:attrNameLst>
                                      </p:cBhvr>
                                      <p:to>
                                        <p:strVal val="solid"/>
                                      </p:to>
                                    </p:set>
                                    <p:set>
                                      <p:cBhvr>
                                        <p:cTn id="15"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1" presetClass="emph" presetSubtype="10" fill="hold" nodeType="clickEffect">
                                  <p:stCondLst>
                                    <p:cond delay="0"/>
                                  </p:stCondLst>
                                  <p:childTnLst>
                                    <p:animClr clrSpc="hsl" dir="ccw">
                                      <p:cBhvr>
                                        <p:cTn id="20" dur="2000" fill="hold"/>
                                        <p:tgtEl>
                                          <p:spTgt spid="7"/>
                                        </p:tgtEl>
                                        <p:attrNameLst>
                                          <p:attrName>fillcolor</p:attrName>
                                        </p:attrNameLst>
                                      </p:cBhvr>
                                      <p:to>
                                        <a:srgbClr val="FF0000"/>
                                      </p:to>
                                    </p:animClr>
                                    <p:set>
                                      <p:cBhvr>
                                        <p:cTn id="21" dur="2000" fill="hold"/>
                                        <p:tgtEl>
                                          <p:spTgt spid="7"/>
                                        </p:tgtEl>
                                        <p:attrNameLst>
                                          <p:attrName>fill.type</p:attrName>
                                        </p:attrNameLst>
                                      </p:cBhvr>
                                      <p:to>
                                        <p:strVal val="solid"/>
                                      </p:to>
                                    </p:set>
                                    <p:set>
                                      <p:cBhvr>
                                        <p:cTn id="22"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6"/>
                                        </p:tgtEl>
                                        <p:attrNameLst>
                                          <p:attrName>fillcolor</p:attrName>
                                        </p:attrNameLst>
                                      </p:cBhvr>
                                      <p:to>
                                        <a:srgbClr val="00CC00"/>
                                      </p:to>
                                    </p:animClr>
                                    <p:set>
                                      <p:cBhvr>
                                        <p:cTn id="28" dur="2000" fill="hold"/>
                                        <p:tgtEl>
                                          <p:spTgt spid="6"/>
                                        </p:tgtEl>
                                        <p:attrNameLst>
                                          <p:attrName>fill.type</p:attrName>
                                        </p:attrNameLst>
                                      </p:cBhvr>
                                      <p:to>
                                        <p:strVal val="solid"/>
                                      </p:to>
                                    </p:set>
                                    <p:set>
                                      <p:cBhvr>
                                        <p:cTn id="29"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Найдите понятие</a:t>
            </a:r>
            <a:endParaRPr lang="ru-RU" dirty="0"/>
          </a:p>
        </p:txBody>
      </p:sp>
      <p:sp>
        <p:nvSpPr>
          <p:cNvPr id="3" name="Объект 2"/>
          <p:cNvSpPr>
            <a:spLocks noGrp="1"/>
          </p:cNvSpPr>
          <p:nvPr>
            <p:ph idx="1"/>
          </p:nvPr>
        </p:nvSpPr>
        <p:spPr/>
        <p:txBody>
          <a:bodyPr>
            <a:normAutofit/>
          </a:bodyPr>
          <a:lstStyle/>
          <a:p>
            <a:r>
              <a:rPr lang="ru-RU" sz="2800" dirty="0"/>
              <a:t>С</a:t>
            </a:r>
            <a:r>
              <a:rPr lang="ru-RU" sz="2800" dirty="0" smtClean="0"/>
              <a:t>вадебный </a:t>
            </a:r>
            <a:r>
              <a:rPr lang="ru-RU" sz="2800" dirty="0"/>
              <a:t>обряд, при котором сваха (сват), жених, родители жениха могли увидеть будущую невесту и оценить её достоинства и </a:t>
            </a:r>
            <a:r>
              <a:rPr lang="ru-RU" sz="2800" dirty="0" smtClean="0"/>
              <a:t>недостатки.</a:t>
            </a:r>
            <a:endParaRPr lang="ru-RU" sz="2800" dirty="0"/>
          </a:p>
        </p:txBody>
      </p:sp>
      <p:sp>
        <p:nvSpPr>
          <p:cNvPr id="4" name="Блок-схема: альтернативный процесс 3"/>
          <p:cNvSpPr/>
          <p:nvPr/>
        </p:nvSpPr>
        <p:spPr>
          <a:xfrm>
            <a:off x="1097280" y="3752850"/>
            <a:ext cx="2571750" cy="84772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dirty="0" smtClean="0"/>
              <a:t>Свадьба</a:t>
            </a:r>
            <a:endParaRPr lang="ru-RU" sz="4400" dirty="0"/>
          </a:p>
        </p:txBody>
      </p:sp>
      <p:sp>
        <p:nvSpPr>
          <p:cNvPr id="5" name="Блок-схема: альтернативный процесс 4"/>
          <p:cNvSpPr/>
          <p:nvPr/>
        </p:nvSpPr>
        <p:spPr>
          <a:xfrm>
            <a:off x="1097280" y="4791074"/>
            <a:ext cx="2571750" cy="84772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smtClean="0"/>
              <a:t>Брак</a:t>
            </a:r>
            <a:endParaRPr lang="ru-RU" sz="4000" dirty="0"/>
          </a:p>
        </p:txBody>
      </p:sp>
      <p:sp>
        <p:nvSpPr>
          <p:cNvPr id="6" name="Блок-схема: альтернативный процесс 5"/>
          <p:cNvSpPr/>
          <p:nvPr/>
        </p:nvSpPr>
        <p:spPr>
          <a:xfrm>
            <a:off x="4057651" y="3752850"/>
            <a:ext cx="2571750" cy="84772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t>Смотрины</a:t>
            </a:r>
            <a:endParaRPr lang="ru-RU" sz="3600" dirty="0"/>
          </a:p>
        </p:txBody>
      </p:sp>
      <p:sp>
        <p:nvSpPr>
          <p:cNvPr id="7" name="Блок-схема: альтернативный процесс 6"/>
          <p:cNvSpPr/>
          <p:nvPr/>
        </p:nvSpPr>
        <p:spPr>
          <a:xfrm>
            <a:off x="4057651" y="4791074"/>
            <a:ext cx="2571750" cy="84772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dirty="0" smtClean="0"/>
              <a:t>Оценка</a:t>
            </a:r>
            <a:endParaRPr lang="ru-RU" sz="4400" dirty="0"/>
          </a:p>
        </p:txBody>
      </p:sp>
      <p:pic>
        <p:nvPicPr>
          <p:cNvPr id="8" name="Рисунок 7">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3969" y="4286250"/>
            <a:ext cx="1886988" cy="1413419"/>
          </a:xfrm>
          <a:prstGeom prst="ellipse">
            <a:avLst/>
          </a:prstGeom>
          <a:ln>
            <a:noFill/>
          </a:ln>
          <a:effectLst>
            <a:softEdge rad="112500"/>
          </a:effectLst>
        </p:spPr>
      </p:pic>
    </p:spTree>
    <p:extLst>
      <p:ext uri="{BB962C8B-B14F-4D97-AF65-F5344CB8AC3E}">
        <p14:creationId xmlns:p14="http://schemas.microsoft.com/office/powerpoint/2010/main" val="30844010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10" fill="hold" nodeType="clickEffect">
                                  <p:stCondLst>
                                    <p:cond delay="0"/>
                                  </p:stCondLst>
                                  <p:childTnLst>
                                    <p:animClr clrSpc="hsl" dir="ccw">
                                      <p:cBhvr>
                                        <p:cTn id="6" dur="2000" fill="hold"/>
                                        <p:tgtEl>
                                          <p:spTgt spid="4"/>
                                        </p:tgtEl>
                                        <p:attrNameLst>
                                          <p:attrName>fillcolor</p:attrName>
                                        </p:attrNameLst>
                                      </p:cBhvr>
                                      <p:to>
                                        <a:srgbClr val="FF0000"/>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1" presetClass="emph" presetSubtype="10" fill="hold" nodeType="clickEffect">
                                  <p:stCondLst>
                                    <p:cond delay="0"/>
                                  </p:stCondLst>
                                  <p:childTnLst>
                                    <p:animClr clrSpc="hsl" dir="ccw">
                                      <p:cBhvr>
                                        <p:cTn id="13" dur="2000" fill="hold"/>
                                        <p:tgtEl>
                                          <p:spTgt spid="5"/>
                                        </p:tgtEl>
                                        <p:attrNameLst>
                                          <p:attrName>fillcolor</p:attrName>
                                        </p:attrNameLst>
                                      </p:cBhvr>
                                      <p:to>
                                        <a:srgbClr val="FF0000"/>
                                      </p:to>
                                    </p:animClr>
                                    <p:set>
                                      <p:cBhvr>
                                        <p:cTn id="14" dur="2000" fill="hold"/>
                                        <p:tgtEl>
                                          <p:spTgt spid="5"/>
                                        </p:tgtEl>
                                        <p:attrNameLst>
                                          <p:attrName>fill.type</p:attrName>
                                        </p:attrNameLst>
                                      </p:cBhvr>
                                      <p:to>
                                        <p:strVal val="solid"/>
                                      </p:to>
                                    </p:set>
                                    <p:set>
                                      <p:cBhvr>
                                        <p:cTn id="15"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1" presetClass="emph" presetSubtype="10" fill="hold" nodeType="clickEffect">
                                  <p:stCondLst>
                                    <p:cond delay="0"/>
                                  </p:stCondLst>
                                  <p:childTnLst>
                                    <p:animClr clrSpc="hsl" dir="ccw">
                                      <p:cBhvr>
                                        <p:cTn id="20" dur="2000" fill="hold"/>
                                        <p:tgtEl>
                                          <p:spTgt spid="7"/>
                                        </p:tgtEl>
                                        <p:attrNameLst>
                                          <p:attrName>fillcolor</p:attrName>
                                        </p:attrNameLst>
                                      </p:cBhvr>
                                      <p:to>
                                        <a:srgbClr val="FF0000"/>
                                      </p:to>
                                    </p:animClr>
                                    <p:set>
                                      <p:cBhvr>
                                        <p:cTn id="21" dur="2000" fill="hold"/>
                                        <p:tgtEl>
                                          <p:spTgt spid="7"/>
                                        </p:tgtEl>
                                        <p:attrNameLst>
                                          <p:attrName>fill.type</p:attrName>
                                        </p:attrNameLst>
                                      </p:cBhvr>
                                      <p:to>
                                        <p:strVal val="solid"/>
                                      </p:to>
                                    </p:set>
                                    <p:set>
                                      <p:cBhvr>
                                        <p:cTn id="22"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6"/>
                                        </p:tgtEl>
                                        <p:attrNameLst>
                                          <p:attrName>fillcolor</p:attrName>
                                        </p:attrNameLst>
                                      </p:cBhvr>
                                      <p:to>
                                        <a:srgbClr val="00CC00"/>
                                      </p:to>
                                    </p:animClr>
                                    <p:set>
                                      <p:cBhvr>
                                        <p:cTn id="28" dur="2000" fill="hold"/>
                                        <p:tgtEl>
                                          <p:spTgt spid="6"/>
                                        </p:tgtEl>
                                        <p:attrNameLst>
                                          <p:attrName>fill.type</p:attrName>
                                        </p:attrNameLst>
                                      </p:cBhvr>
                                      <p:to>
                                        <p:strVal val="solid"/>
                                      </p:to>
                                    </p:set>
                                    <p:set>
                                      <p:cBhvr>
                                        <p:cTn id="29"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Найдите понятие</a:t>
            </a:r>
            <a:endParaRPr lang="ru-RU" dirty="0"/>
          </a:p>
        </p:txBody>
      </p:sp>
      <p:sp>
        <p:nvSpPr>
          <p:cNvPr id="3" name="Объект 2"/>
          <p:cNvSpPr>
            <a:spLocks noGrp="1"/>
          </p:cNvSpPr>
          <p:nvPr>
            <p:ph idx="1"/>
          </p:nvPr>
        </p:nvSpPr>
        <p:spPr/>
        <p:txBody>
          <a:bodyPr>
            <a:normAutofit/>
          </a:bodyPr>
          <a:lstStyle/>
          <a:p>
            <a:r>
              <a:rPr lang="ru-RU" sz="2800" dirty="0"/>
              <a:t>В последний день масленичной недели происходил </a:t>
            </a:r>
            <a:r>
              <a:rPr lang="ru-RU" sz="2800" dirty="0" smtClean="0"/>
              <a:t>ритуал, </a:t>
            </a:r>
            <a:r>
              <a:rPr lang="ru-RU" sz="2800" dirty="0"/>
              <a:t>который в разных губерниях России </a:t>
            </a:r>
            <a:r>
              <a:rPr lang="ru-RU" sz="2800" dirty="0" smtClean="0"/>
              <a:t>заключался </a:t>
            </a:r>
            <a:r>
              <a:rPr lang="ru-RU" sz="2800" dirty="0"/>
              <a:t>как в сожжении чучела </a:t>
            </a:r>
            <a:r>
              <a:rPr lang="ru-RU" sz="2800" dirty="0" smtClean="0"/>
              <a:t>Масленицы. Как назывался этот ритуал?</a:t>
            </a:r>
            <a:endParaRPr lang="ru-RU" sz="2800" dirty="0"/>
          </a:p>
        </p:txBody>
      </p:sp>
      <p:sp>
        <p:nvSpPr>
          <p:cNvPr id="4" name="Блок-схема: альтернативный процесс 3"/>
          <p:cNvSpPr/>
          <p:nvPr/>
        </p:nvSpPr>
        <p:spPr>
          <a:xfrm>
            <a:off x="1097280" y="3752850"/>
            <a:ext cx="2571750" cy="84772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dirty="0" smtClean="0"/>
              <a:t>Проводы</a:t>
            </a:r>
            <a:endParaRPr lang="ru-RU" sz="4400" dirty="0"/>
          </a:p>
        </p:txBody>
      </p:sp>
      <p:sp>
        <p:nvSpPr>
          <p:cNvPr id="5" name="Блок-схема: альтернативный процесс 4"/>
          <p:cNvSpPr/>
          <p:nvPr/>
        </p:nvSpPr>
        <p:spPr>
          <a:xfrm>
            <a:off x="638175" y="4791074"/>
            <a:ext cx="3030855" cy="84772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smtClean="0"/>
              <a:t>Приветствие</a:t>
            </a:r>
            <a:endParaRPr lang="ru-RU" sz="4000" dirty="0"/>
          </a:p>
        </p:txBody>
      </p:sp>
      <p:sp>
        <p:nvSpPr>
          <p:cNvPr id="6" name="Блок-схема: альтернативный процесс 5"/>
          <p:cNvSpPr/>
          <p:nvPr/>
        </p:nvSpPr>
        <p:spPr>
          <a:xfrm>
            <a:off x="4057651" y="3752850"/>
            <a:ext cx="2571750" cy="84772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t>Смотрины</a:t>
            </a:r>
            <a:endParaRPr lang="ru-RU" sz="3600" dirty="0"/>
          </a:p>
        </p:txBody>
      </p:sp>
      <p:sp>
        <p:nvSpPr>
          <p:cNvPr id="7" name="Блок-схема: альтернативный процесс 6"/>
          <p:cNvSpPr/>
          <p:nvPr/>
        </p:nvSpPr>
        <p:spPr>
          <a:xfrm>
            <a:off x="4057651" y="4791074"/>
            <a:ext cx="2886074" cy="84772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dirty="0" smtClean="0"/>
              <a:t>Прощание</a:t>
            </a:r>
            <a:endParaRPr lang="ru-RU" sz="4400" dirty="0"/>
          </a:p>
        </p:txBody>
      </p:sp>
      <p:pic>
        <p:nvPicPr>
          <p:cNvPr id="8" name="Рисунок 7">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3969" y="4286250"/>
            <a:ext cx="1886988" cy="1413419"/>
          </a:xfrm>
          <a:prstGeom prst="ellipse">
            <a:avLst/>
          </a:prstGeom>
          <a:ln>
            <a:noFill/>
          </a:ln>
          <a:effectLst>
            <a:softEdge rad="112500"/>
          </a:effectLst>
        </p:spPr>
      </p:pic>
    </p:spTree>
    <p:extLst>
      <p:ext uri="{BB962C8B-B14F-4D97-AF65-F5344CB8AC3E}">
        <p14:creationId xmlns:p14="http://schemas.microsoft.com/office/powerpoint/2010/main" val="7009141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10" fill="hold" nodeType="clickEffect">
                                  <p:stCondLst>
                                    <p:cond delay="0"/>
                                  </p:stCondLst>
                                  <p:childTnLst>
                                    <p:animClr clrSpc="hsl" dir="ccw">
                                      <p:cBhvr>
                                        <p:cTn id="6" dur="2000" fill="hold"/>
                                        <p:tgtEl>
                                          <p:spTgt spid="4"/>
                                        </p:tgtEl>
                                        <p:attrNameLst>
                                          <p:attrName>fillcolor</p:attrName>
                                        </p:attrNameLst>
                                      </p:cBhvr>
                                      <p:to>
                                        <a:srgbClr val="00CC00"/>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1" presetClass="emph" presetSubtype="10" fill="hold" nodeType="clickEffect">
                                  <p:stCondLst>
                                    <p:cond delay="0"/>
                                  </p:stCondLst>
                                  <p:childTnLst>
                                    <p:animClr clrSpc="hsl" dir="ccw">
                                      <p:cBhvr>
                                        <p:cTn id="13" dur="2000" fill="hold"/>
                                        <p:tgtEl>
                                          <p:spTgt spid="5"/>
                                        </p:tgtEl>
                                        <p:attrNameLst>
                                          <p:attrName>fillcolor</p:attrName>
                                        </p:attrNameLst>
                                      </p:cBhvr>
                                      <p:to>
                                        <a:srgbClr val="FF0000"/>
                                      </p:to>
                                    </p:animClr>
                                    <p:set>
                                      <p:cBhvr>
                                        <p:cTn id="14" dur="2000" fill="hold"/>
                                        <p:tgtEl>
                                          <p:spTgt spid="5"/>
                                        </p:tgtEl>
                                        <p:attrNameLst>
                                          <p:attrName>fill.type</p:attrName>
                                        </p:attrNameLst>
                                      </p:cBhvr>
                                      <p:to>
                                        <p:strVal val="solid"/>
                                      </p:to>
                                    </p:set>
                                    <p:set>
                                      <p:cBhvr>
                                        <p:cTn id="15"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1" presetClass="emph" presetSubtype="10" fill="hold" nodeType="clickEffect">
                                  <p:stCondLst>
                                    <p:cond delay="0"/>
                                  </p:stCondLst>
                                  <p:childTnLst>
                                    <p:animClr clrSpc="hsl" dir="ccw">
                                      <p:cBhvr>
                                        <p:cTn id="20" dur="2000" fill="hold"/>
                                        <p:tgtEl>
                                          <p:spTgt spid="7"/>
                                        </p:tgtEl>
                                        <p:attrNameLst>
                                          <p:attrName>fillcolor</p:attrName>
                                        </p:attrNameLst>
                                      </p:cBhvr>
                                      <p:to>
                                        <a:srgbClr val="FF0000"/>
                                      </p:to>
                                    </p:animClr>
                                    <p:set>
                                      <p:cBhvr>
                                        <p:cTn id="21" dur="2000" fill="hold"/>
                                        <p:tgtEl>
                                          <p:spTgt spid="7"/>
                                        </p:tgtEl>
                                        <p:attrNameLst>
                                          <p:attrName>fill.type</p:attrName>
                                        </p:attrNameLst>
                                      </p:cBhvr>
                                      <p:to>
                                        <p:strVal val="solid"/>
                                      </p:to>
                                    </p:set>
                                    <p:set>
                                      <p:cBhvr>
                                        <p:cTn id="22"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6"/>
                                        </p:tgtEl>
                                        <p:attrNameLst>
                                          <p:attrName>fillcolor</p:attrName>
                                        </p:attrNameLst>
                                      </p:cBhvr>
                                      <p:to>
                                        <a:srgbClr val="FF0000"/>
                                      </p:to>
                                    </p:animClr>
                                    <p:set>
                                      <p:cBhvr>
                                        <p:cTn id="28" dur="2000" fill="hold"/>
                                        <p:tgtEl>
                                          <p:spTgt spid="6"/>
                                        </p:tgtEl>
                                        <p:attrNameLst>
                                          <p:attrName>fill.type</p:attrName>
                                        </p:attrNameLst>
                                      </p:cBhvr>
                                      <p:to>
                                        <p:strVal val="solid"/>
                                      </p:to>
                                    </p:set>
                                    <p:set>
                                      <p:cBhvr>
                                        <p:cTn id="29"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4"/>
            <a:ext cx="10058400" cy="789722"/>
          </a:xfrm>
        </p:spPr>
        <p:txBody>
          <a:bodyPr/>
          <a:lstStyle/>
          <a:p>
            <a:r>
              <a:rPr lang="ru-RU" dirty="0" smtClean="0"/>
              <a:t>Назови игру</a:t>
            </a:r>
            <a:endParaRPr lang="ru-RU" dirty="0"/>
          </a:p>
        </p:txBody>
      </p:sp>
      <p:sp>
        <p:nvSpPr>
          <p:cNvPr id="3" name="Объект 2"/>
          <p:cNvSpPr>
            <a:spLocks noGrp="1"/>
          </p:cNvSpPr>
          <p:nvPr>
            <p:ph idx="1"/>
          </p:nvPr>
        </p:nvSpPr>
        <p:spPr>
          <a:xfrm>
            <a:off x="1097280" y="1343025"/>
            <a:ext cx="10058400" cy="4059344"/>
          </a:xfrm>
        </p:spPr>
        <p:txBody>
          <a:bodyPr>
            <a:normAutofit/>
          </a:bodyPr>
          <a:lstStyle/>
          <a:p>
            <a:r>
              <a:rPr lang="ru-RU" dirty="0"/>
              <a:t>С</a:t>
            </a:r>
            <a:r>
              <a:rPr lang="ru-RU" dirty="0" smtClean="0"/>
              <a:t>таринная </a:t>
            </a:r>
            <a:r>
              <a:rPr lang="ru-RU" dirty="0"/>
              <a:t>народная игра. Игра была частью масленичных празднований. </a:t>
            </a:r>
            <a:endParaRPr lang="ru-RU" dirty="0" smtClean="0"/>
          </a:p>
          <a:p>
            <a:r>
              <a:rPr lang="ru-RU" dirty="0" smtClean="0"/>
              <a:t>«</a:t>
            </a:r>
            <a:r>
              <a:rPr lang="ru-RU" dirty="0"/>
              <a:t>Городок» строился на реке, или на площади города, селения. Обычно «городок» состоял из двух стен с воротами между ними. Стены из снега, облитого водой. Ворота могли быть двойными в виде арок — одни напротив других, с верхними перекладинами. На воротах из снега устанавливали разные фигуры: чаще всего это были петух, бутылка и рюмка. </a:t>
            </a:r>
            <a:r>
              <a:rPr lang="ru-RU" dirty="0" smtClean="0"/>
              <a:t>Участвовали </a:t>
            </a:r>
            <a:r>
              <a:rPr lang="ru-RU" dirty="0"/>
              <a:t>в игре мужчины и молодые парни. Участники делились на две команды — осаждавших и осаждаемых. Защищали ворота пешие, атаковали конные. Взять «городок» — значило разрушить его. Осаждаемые оборонялись ветками, мётлами, лопатами засыпали атакующих снегом. Лошадей отпугивали холостыми выстрелами из ружей. Игра заканчивалась обязательным разрушением городка. Первый, кто прорвался через ворота, считался победителем. После игры победителя «мыли» в снегу. Игра зачастую заканчивалась переломами и другими травмами, что служило поводом для административных запретов.</a:t>
            </a:r>
          </a:p>
          <a:p>
            <a:endParaRPr lang="ru-RU" dirty="0"/>
          </a:p>
        </p:txBody>
      </p:sp>
      <p:sp>
        <p:nvSpPr>
          <p:cNvPr id="4" name="Блок-схема: альтернативный процесс 3"/>
          <p:cNvSpPr/>
          <p:nvPr/>
        </p:nvSpPr>
        <p:spPr>
          <a:xfrm>
            <a:off x="1097280" y="5245206"/>
            <a:ext cx="1788795" cy="63172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smtClean="0"/>
              <a:t>Городок</a:t>
            </a:r>
            <a:endParaRPr lang="ru-RU" sz="3200" dirty="0"/>
          </a:p>
        </p:txBody>
      </p:sp>
      <p:sp>
        <p:nvSpPr>
          <p:cNvPr id="5" name="Блок-схема: альтернативный процесс 4"/>
          <p:cNvSpPr/>
          <p:nvPr/>
        </p:nvSpPr>
        <p:spPr>
          <a:xfrm>
            <a:off x="5299712" y="5245206"/>
            <a:ext cx="1891664" cy="63172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Взятие снежного городка</a:t>
            </a:r>
            <a:endParaRPr lang="ru-RU" dirty="0"/>
          </a:p>
        </p:txBody>
      </p:sp>
      <p:sp>
        <p:nvSpPr>
          <p:cNvPr id="6" name="Блок-схема: альтернативный процесс 5"/>
          <p:cNvSpPr/>
          <p:nvPr/>
        </p:nvSpPr>
        <p:spPr>
          <a:xfrm>
            <a:off x="3118485" y="5245206"/>
            <a:ext cx="1948816" cy="63172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t>Балаган</a:t>
            </a:r>
            <a:endParaRPr lang="ru-RU" sz="3600" dirty="0"/>
          </a:p>
        </p:txBody>
      </p:sp>
      <p:sp>
        <p:nvSpPr>
          <p:cNvPr id="7" name="Блок-схема: альтернативный процесс 6"/>
          <p:cNvSpPr/>
          <p:nvPr/>
        </p:nvSpPr>
        <p:spPr>
          <a:xfrm>
            <a:off x="7423787" y="5246899"/>
            <a:ext cx="1834516" cy="63172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t>Битва титанов</a:t>
            </a:r>
            <a:endParaRPr lang="ru-RU" sz="2000" dirty="0"/>
          </a:p>
        </p:txBody>
      </p:sp>
      <p:pic>
        <p:nvPicPr>
          <p:cNvPr id="8" name="Рисунок 7">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2100" y="4781550"/>
            <a:ext cx="1886988" cy="1413419"/>
          </a:xfrm>
          <a:prstGeom prst="ellipse">
            <a:avLst/>
          </a:prstGeom>
          <a:ln>
            <a:noFill/>
          </a:ln>
          <a:effectLst>
            <a:softEdge rad="112500"/>
          </a:effectLst>
        </p:spPr>
      </p:pic>
    </p:spTree>
    <p:extLst>
      <p:ext uri="{BB962C8B-B14F-4D97-AF65-F5344CB8AC3E}">
        <p14:creationId xmlns:p14="http://schemas.microsoft.com/office/powerpoint/2010/main" val="39517362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10" fill="hold" nodeType="clickEffect">
                                  <p:stCondLst>
                                    <p:cond delay="0"/>
                                  </p:stCondLst>
                                  <p:childTnLst>
                                    <p:animClr clrSpc="hsl" dir="ccw">
                                      <p:cBhvr>
                                        <p:cTn id="6" dur="2000" fill="hold"/>
                                        <p:tgtEl>
                                          <p:spTgt spid="4"/>
                                        </p:tgtEl>
                                        <p:attrNameLst>
                                          <p:attrName>fillcolor</p:attrName>
                                        </p:attrNameLst>
                                      </p:cBhvr>
                                      <p:to>
                                        <a:srgbClr val="FF0000"/>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5"/>
                                        </p:tgtEl>
                                        <p:attrNameLst>
                                          <p:attrName>fillcolor</p:attrName>
                                        </p:attrNameLst>
                                      </p:cBhvr>
                                      <p:to>
                                        <a:srgbClr val="00CC00"/>
                                      </p:to>
                                    </p:animClr>
                                    <p:set>
                                      <p:cBhvr>
                                        <p:cTn id="14" dur="2000" fill="hold"/>
                                        <p:tgtEl>
                                          <p:spTgt spid="5"/>
                                        </p:tgtEl>
                                        <p:attrNameLst>
                                          <p:attrName>fill.type</p:attrName>
                                        </p:attrNameLst>
                                      </p:cBhvr>
                                      <p:to>
                                        <p:strVal val="solid"/>
                                      </p:to>
                                    </p:set>
                                    <p:set>
                                      <p:cBhvr>
                                        <p:cTn id="15"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1" presetClass="emph" presetSubtype="10" fill="hold" nodeType="clickEffect">
                                  <p:stCondLst>
                                    <p:cond delay="0"/>
                                  </p:stCondLst>
                                  <p:childTnLst>
                                    <p:animClr clrSpc="hsl" dir="ccw">
                                      <p:cBhvr>
                                        <p:cTn id="20" dur="2000" fill="hold"/>
                                        <p:tgtEl>
                                          <p:spTgt spid="7"/>
                                        </p:tgtEl>
                                        <p:attrNameLst>
                                          <p:attrName>fillcolor</p:attrName>
                                        </p:attrNameLst>
                                      </p:cBhvr>
                                      <p:to>
                                        <a:srgbClr val="FF0000"/>
                                      </p:to>
                                    </p:animClr>
                                    <p:set>
                                      <p:cBhvr>
                                        <p:cTn id="21" dur="2000" fill="hold"/>
                                        <p:tgtEl>
                                          <p:spTgt spid="7"/>
                                        </p:tgtEl>
                                        <p:attrNameLst>
                                          <p:attrName>fill.type</p:attrName>
                                        </p:attrNameLst>
                                      </p:cBhvr>
                                      <p:to>
                                        <p:strVal val="solid"/>
                                      </p:to>
                                    </p:set>
                                    <p:set>
                                      <p:cBhvr>
                                        <p:cTn id="22"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6"/>
                                        </p:tgtEl>
                                        <p:attrNameLst>
                                          <p:attrName>fillcolor</p:attrName>
                                        </p:attrNameLst>
                                      </p:cBhvr>
                                      <p:to>
                                        <a:srgbClr val="FF0000"/>
                                      </p:to>
                                    </p:animClr>
                                    <p:set>
                                      <p:cBhvr>
                                        <p:cTn id="28" dur="2000" fill="hold"/>
                                        <p:tgtEl>
                                          <p:spTgt spid="6"/>
                                        </p:tgtEl>
                                        <p:attrNameLst>
                                          <p:attrName>fill.type</p:attrName>
                                        </p:attrNameLst>
                                      </p:cBhvr>
                                      <p:to>
                                        <p:strVal val="solid"/>
                                      </p:to>
                                    </p:set>
                                    <p:set>
                                      <p:cBhvr>
                                        <p:cTn id="29"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Найдите понятие</a:t>
            </a:r>
            <a:endParaRPr lang="ru-RU" dirty="0"/>
          </a:p>
        </p:txBody>
      </p:sp>
      <p:sp>
        <p:nvSpPr>
          <p:cNvPr id="3" name="Объект 2"/>
          <p:cNvSpPr>
            <a:spLocks noGrp="1"/>
          </p:cNvSpPr>
          <p:nvPr>
            <p:ph idx="1"/>
          </p:nvPr>
        </p:nvSpPr>
        <p:spPr/>
        <p:txBody>
          <a:bodyPr>
            <a:normAutofit/>
          </a:bodyPr>
          <a:lstStyle/>
          <a:p>
            <a:r>
              <a:rPr lang="ru-RU" sz="3200" dirty="0"/>
              <a:t>К</a:t>
            </a:r>
            <a:r>
              <a:rPr lang="ru-RU" sz="3200" dirty="0" smtClean="0"/>
              <a:t>алендарные</a:t>
            </a:r>
            <a:r>
              <a:rPr lang="ru-RU" sz="3200" dirty="0"/>
              <a:t> обрядовые песни славян, исполняемые преимущественно в святочный период, во время ритуальных обходов по </a:t>
            </a:r>
            <a:r>
              <a:rPr lang="ru-RU" sz="3200" dirty="0" smtClean="0"/>
              <a:t>домам.</a:t>
            </a:r>
            <a:endParaRPr lang="ru-RU" sz="3200" dirty="0"/>
          </a:p>
        </p:txBody>
      </p:sp>
      <p:sp>
        <p:nvSpPr>
          <p:cNvPr id="4" name="Блок-схема: альтернативный процесс 3"/>
          <p:cNvSpPr/>
          <p:nvPr/>
        </p:nvSpPr>
        <p:spPr>
          <a:xfrm>
            <a:off x="1097280" y="3752850"/>
            <a:ext cx="2571750" cy="84772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dirty="0" smtClean="0"/>
              <a:t>Куплеты</a:t>
            </a:r>
            <a:endParaRPr lang="ru-RU" sz="4400" dirty="0"/>
          </a:p>
        </p:txBody>
      </p:sp>
      <p:sp>
        <p:nvSpPr>
          <p:cNvPr id="5" name="Блок-схема: альтернативный процесс 4"/>
          <p:cNvSpPr/>
          <p:nvPr/>
        </p:nvSpPr>
        <p:spPr>
          <a:xfrm>
            <a:off x="1097280" y="4791074"/>
            <a:ext cx="2571750" cy="84772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smtClean="0"/>
              <a:t>Колядки</a:t>
            </a:r>
            <a:endParaRPr lang="ru-RU" sz="4000" dirty="0"/>
          </a:p>
        </p:txBody>
      </p:sp>
      <p:sp>
        <p:nvSpPr>
          <p:cNvPr id="6" name="Блок-схема: альтернативный процесс 5"/>
          <p:cNvSpPr/>
          <p:nvPr/>
        </p:nvSpPr>
        <p:spPr>
          <a:xfrm>
            <a:off x="4057651" y="3752850"/>
            <a:ext cx="2571750" cy="84772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err="1" smtClean="0"/>
              <a:t>Отпевы</a:t>
            </a:r>
            <a:endParaRPr lang="ru-RU" sz="3600" dirty="0"/>
          </a:p>
        </p:txBody>
      </p:sp>
      <p:sp>
        <p:nvSpPr>
          <p:cNvPr id="7" name="Блок-схема: альтернативный процесс 6"/>
          <p:cNvSpPr/>
          <p:nvPr/>
        </p:nvSpPr>
        <p:spPr>
          <a:xfrm>
            <a:off x="4057651" y="4791074"/>
            <a:ext cx="2571750" cy="84772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dirty="0" smtClean="0"/>
              <a:t>Святки</a:t>
            </a:r>
            <a:endParaRPr lang="ru-RU" sz="4400" dirty="0"/>
          </a:p>
        </p:txBody>
      </p:sp>
      <p:pic>
        <p:nvPicPr>
          <p:cNvPr id="8" name="Рисунок 7">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3003" y="4455675"/>
            <a:ext cx="1886988" cy="1413419"/>
          </a:xfrm>
          <a:prstGeom prst="ellipse">
            <a:avLst/>
          </a:prstGeom>
          <a:ln>
            <a:noFill/>
          </a:ln>
          <a:effectLst>
            <a:softEdge rad="112500"/>
          </a:effectLst>
        </p:spPr>
      </p:pic>
    </p:spTree>
    <p:extLst>
      <p:ext uri="{BB962C8B-B14F-4D97-AF65-F5344CB8AC3E}">
        <p14:creationId xmlns:p14="http://schemas.microsoft.com/office/powerpoint/2010/main" val="19760979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rgbClr val="FF0000"/>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1" presetClass="emph" presetSubtype="10" fill="hold" nodeType="clickEffect">
                                  <p:stCondLst>
                                    <p:cond delay="0"/>
                                  </p:stCondLst>
                                  <p:childTnLst>
                                    <p:animClr clrSpc="hsl" dir="ccw">
                                      <p:cBhvr>
                                        <p:cTn id="13" dur="2000" fill="hold"/>
                                        <p:tgtEl>
                                          <p:spTgt spid="5"/>
                                        </p:tgtEl>
                                        <p:attrNameLst>
                                          <p:attrName>fillcolor</p:attrName>
                                        </p:attrNameLst>
                                      </p:cBhvr>
                                      <p:to>
                                        <a:srgbClr val="00CC00"/>
                                      </p:to>
                                    </p:animClr>
                                    <p:set>
                                      <p:cBhvr>
                                        <p:cTn id="14" dur="2000" fill="hold"/>
                                        <p:tgtEl>
                                          <p:spTgt spid="5"/>
                                        </p:tgtEl>
                                        <p:attrNameLst>
                                          <p:attrName>fill.type</p:attrName>
                                        </p:attrNameLst>
                                      </p:cBhvr>
                                      <p:to>
                                        <p:strVal val="solid"/>
                                      </p:to>
                                    </p:set>
                                    <p:set>
                                      <p:cBhvr>
                                        <p:cTn id="15"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7"/>
                                        </p:tgtEl>
                                        <p:attrNameLst>
                                          <p:attrName>fillcolor</p:attrName>
                                        </p:attrNameLst>
                                      </p:cBhvr>
                                      <p:to>
                                        <a:srgbClr val="FF0000"/>
                                      </p:to>
                                    </p:animClr>
                                    <p:set>
                                      <p:cBhvr>
                                        <p:cTn id="21" dur="2000" fill="hold"/>
                                        <p:tgtEl>
                                          <p:spTgt spid="7"/>
                                        </p:tgtEl>
                                        <p:attrNameLst>
                                          <p:attrName>fill.type</p:attrName>
                                        </p:attrNameLst>
                                      </p:cBhvr>
                                      <p:to>
                                        <p:strVal val="solid"/>
                                      </p:to>
                                    </p:set>
                                    <p:set>
                                      <p:cBhvr>
                                        <p:cTn id="22"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6"/>
                                        </p:tgtEl>
                                        <p:attrNameLst>
                                          <p:attrName>fillcolor</p:attrName>
                                        </p:attrNameLst>
                                      </p:cBhvr>
                                      <p:to>
                                        <a:srgbClr val="FF0000"/>
                                      </p:to>
                                    </p:animClr>
                                    <p:set>
                                      <p:cBhvr>
                                        <p:cTn id="28" dur="2000" fill="hold"/>
                                        <p:tgtEl>
                                          <p:spTgt spid="6"/>
                                        </p:tgtEl>
                                        <p:attrNameLst>
                                          <p:attrName>fill.type</p:attrName>
                                        </p:attrNameLst>
                                      </p:cBhvr>
                                      <p:to>
                                        <p:strVal val="solid"/>
                                      </p:to>
                                    </p:set>
                                    <p:set>
                                      <p:cBhvr>
                                        <p:cTn id="29"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341173"/>
            <a:ext cx="10058400" cy="1450757"/>
          </a:xfrm>
        </p:spPr>
        <p:txBody>
          <a:bodyPr/>
          <a:lstStyle/>
          <a:p>
            <a:r>
              <a:rPr lang="ru-RU" dirty="0" smtClean="0"/>
              <a:t>Выберите название картины</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00347" y="1167290"/>
            <a:ext cx="7259052" cy="4022725"/>
          </a:xfrm>
        </p:spPr>
      </p:pic>
      <p:sp>
        <p:nvSpPr>
          <p:cNvPr id="5" name="Блок-схема: альтернативный процесс 4"/>
          <p:cNvSpPr/>
          <p:nvPr/>
        </p:nvSpPr>
        <p:spPr>
          <a:xfrm>
            <a:off x="8583930" y="877353"/>
            <a:ext cx="3369772" cy="84772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Взятие снежного городка</a:t>
            </a:r>
            <a:endParaRPr lang="ru-RU" sz="2400" dirty="0"/>
          </a:p>
        </p:txBody>
      </p:sp>
      <p:sp>
        <p:nvSpPr>
          <p:cNvPr id="6" name="Блок-схема: альтернативный процесс 5"/>
          <p:cNvSpPr/>
          <p:nvPr/>
        </p:nvSpPr>
        <p:spPr>
          <a:xfrm>
            <a:off x="8583930" y="2098408"/>
            <a:ext cx="3369772" cy="84772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t>Разрушение Масленицы</a:t>
            </a:r>
            <a:endParaRPr lang="ru-RU" sz="2800" dirty="0"/>
          </a:p>
        </p:txBody>
      </p:sp>
      <p:sp>
        <p:nvSpPr>
          <p:cNvPr id="7" name="Блок-схема: альтернативный процесс 6"/>
          <p:cNvSpPr/>
          <p:nvPr/>
        </p:nvSpPr>
        <p:spPr>
          <a:xfrm>
            <a:off x="8583930" y="3345440"/>
            <a:ext cx="3369772" cy="84772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Балаган на снежном поле</a:t>
            </a:r>
            <a:endParaRPr lang="ru-RU" sz="2400" dirty="0"/>
          </a:p>
        </p:txBody>
      </p:sp>
      <p:sp>
        <p:nvSpPr>
          <p:cNvPr id="8" name="Блок-схема: альтернативный процесс 7"/>
          <p:cNvSpPr/>
          <p:nvPr/>
        </p:nvSpPr>
        <p:spPr>
          <a:xfrm>
            <a:off x="8583930" y="4425684"/>
            <a:ext cx="3369772" cy="84772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Восстание колядующих</a:t>
            </a:r>
            <a:endParaRPr lang="ru-RU" sz="2400" dirty="0"/>
          </a:p>
        </p:txBody>
      </p:sp>
      <p:pic>
        <p:nvPicPr>
          <p:cNvPr id="9" name="Рисунок 8">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28021" y="5505928"/>
            <a:ext cx="1886988" cy="1413419"/>
          </a:xfrm>
          <a:prstGeom prst="ellipse">
            <a:avLst/>
          </a:prstGeom>
          <a:ln>
            <a:noFill/>
          </a:ln>
          <a:effectLst>
            <a:softEdge rad="112500"/>
          </a:effectLst>
        </p:spPr>
      </p:pic>
    </p:spTree>
    <p:extLst>
      <p:ext uri="{BB962C8B-B14F-4D97-AF65-F5344CB8AC3E}">
        <p14:creationId xmlns:p14="http://schemas.microsoft.com/office/powerpoint/2010/main" val="9616484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rgbClr val="FF0000"/>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9" restart="whenNotActive" fill="hold" evtFilter="cancelBubble" nodeType="interactiveSeq">
                <p:stCondLst>
                  <p:cond evt="onClick" delay="0">
                    <p:tgtEl>
                      <p:spTgt spid="8"/>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8"/>
                                        </p:tgtEl>
                                        <p:attrNameLst>
                                          <p:attrName>fillcolor</p:attrName>
                                        </p:attrNameLst>
                                      </p:cBhvr>
                                      <p:to>
                                        <a:srgbClr val="FF0000"/>
                                      </p:to>
                                    </p:animClr>
                                    <p:set>
                                      <p:cBhvr>
                                        <p:cTn id="14" dur="2000" fill="hold"/>
                                        <p:tgtEl>
                                          <p:spTgt spid="8"/>
                                        </p:tgtEl>
                                        <p:attrNameLst>
                                          <p:attrName>fill.type</p:attrName>
                                        </p:attrNameLst>
                                      </p:cBhvr>
                                      <p:to>
                                        <p:strVal val="solid"/>
                                      </p:to>
                                    </p:set>
                                    <p:set>
                                      <p:cBhvr>
                                        <p:cTn id="15"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7"/>
                                        </p:tgtEl>
                                        <p:attrNameLst>
                                          <p:attrName>fillcolor</p:attrName>
                                        </p:attrNameLst>
                                      </p:cBhvr>
                                      <p:to>
                                        <a:srgbClr val="FF0000"/>
                                      </p:to>
                                    </p:animClr>
                                    <p:set>
                                      <p:cBhvr>
                                        <p:cTn id="21" dur="2000" fill="hold"/>
                                        <p:tgtEl>
                                          <p:spTgt spid="7"/>
                                        </p:tgtEl>
                                        <p:attrNameLst>
                                          <p:attrName>fill.type</p:attrName>
                                        </p:attrNameLst>
                                      </p:cBhvr>
                                      <p:to>
                                        <p:strVal val="solid"/>
                                      </p:to>
                                    </p:set>
                                    <p:set>
                                      <p:cBhvr>
                                        <p:cTn id="22"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33CC33"/>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7755" y="-534456"/>
            <a:ext cx="10058400" cy="1450757"/>
          </a:xfrm>
        </p:spPr>
        <p:txBody>
          <a:bodyPr/>
          <a:lstStyle/>
          <a:p>
            <a:r>
              <a:rPr lang="ru-RU" dirty="0"/>
              <a:t>Выберите название картины</a:t>
            </a:r>
          </a:p>
        </p:txBody>
      </p:sp>
      <p:pic>
        <p:nvPicPr>
          <p:cNvPr id="8" name="Объект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7755" y="1053089"/>
            <a:ext cx="7179945" cy="5076222"/>
          </a:xfrm>
        </p:spPr>
      </p:pic>
      <p:sp>
        <p:nvSpPr>
          <p:cNvPr id="4" name="Блок-схема: альтернативный процесс 3"/>
          <p:cNvSpPr/>
          <p:nvPr/>
        </p:nvSpPr>
        <p:spPr>
          <a:xfrm>
            <a:off x="8583930" y="877353"/>
            <a:ext cx="3369772" cy="84772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Обогрев людей</a:t>
            </a:r>
            <a:endParaRPr lang="ru-RU" sz="2400" dirty="0"/>
          </a:p>
        </p:txBody>
      </p:sp>
      <p:sp>
        <p:nvSpPr>
          <p:cNvPr id="5" name="Блок-схема: альтернативный процесс 4"/>
          <p:cNvSpPr/>
          <p:nvPr/>
        </p:nvSpPr>
        <p:spPr>
          <a:xfrm>
            <a:off x="8583930" y="2098408"/>
            <a:ext cx="3369772" cy="84772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t>Разрушение Масленицы</a:t>
            </a:r>
            <a:endParaRPr lang="ru-RU" sz="2800" dirty="0"/>
          </a:p>
        </p:txBody>
      </p:sp>
      <p:sp>
        <p:nvSpPr>
          <p:cNvPr id="6" name="Блок-схема: альтернативный процесс 5"/>
          <p:cNvSpPr/>
          <p:nvPr/>
        </p:nvSpPr>
        <p:spPr>
          <a:xfrm>
            <a:off x="8583930" y="3353821"/>
            <a:ext cx="3369772" cy="84772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Сжигание чучела Масленицы</a:t>
            </a:r>
            <a:endParaRPr lang="ru-RU" sz="2400" dirty="0"/>
          </a:p>
        </p:txBody>
      </p:sp>
      <p:sp>
        <p:nvSpPr>
          <p:cNvPr id="7" name="Блок-схема: альтернативный процесс 6"/>
          <p:cNvSpPr/>
          <p:nvPr/>
        </p:nvSpPr>
        <p:spPr>
          <a:xfrm>
            <a:off x="8583930" y="4425684"/>
            <a:ext cx="3369772" cy="84772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Встреча весны</a:t>
            </a:r>
            <a:endParaRPr lang="ru-RU" sz="2400" dirty="0"/>
          </a:p>
        </p:txBody>
      </p:sp>
      <p:pic>
        <p:nvPicPr>
          <p:cNvPr id="9" name="Рисунок 8">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8816" y="5422601"/>
            <a:ext cx="1886988" cy="1413419"/>
          </a:xfrm>
          <a:prstGeom prst="ellipse">
            <a:avLst/>
          </a:prstGeom>
          <a:ln>
            <a:noFill/>
          </a:ln>
          <a:effectLst>
            <a:softEdge rad="112500"/>
          </a:effectLst>
        </p:spPr>
      </p:pic>
    </p:spTree>
    <p:extLst>
      <p:ext uri="{BB962C8B-B14F-4D97-AF65-F5344CB8AC3E}">
        <p14:creationId xmlns:p14="http://schemas.microsoft.com/office/powerpoint/2010/main" val="13706466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FF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7"/>
                                        </p:tgtEl>
                                        <p:attrNameLst>
                                          <p:attrName>fillcolor</p:attrName>
                                        </p:attrNameLst>
                                      </p:cBhvr>
                                      <p:to>
                                        <a:srgbClr val="FF0000"/>
                                      </p:to>
                                    </p:animClr>
                                    <p:set>
                                      <p:cBhvr>
                                        <p:cTn id="14" dur="2000" fill="hold"/>
                                        <p:tgtEl>
                                          <p:spTgt spid="7"/>
                                        </p:tgtEl>
                                        <p:attrNameLst>
                                          <p:attrName>fill.type</p:attrName>
                                        </p:attrNameLst>
                                      </p:cBhvr>
                                      <p:to>
                                        <p:strVal val="solid"/>
                                      </p:to>
                                    </p:set>
                                    <p:set>
                                      <p:cBhvr>
                                        <p:cTn id="15"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6"/>
                                        </p:tgtEl>
                                        <p:attrNameLst>
                                          <p:attrName>fillcolor</p:attrName>
                                        </p:attrNameLst>
                                      </p:cBhvr>
                                      <p:to>
                                        <a:srgbClr val="33CC33"/>
                                      </p:to>
                                    </p:animClr>
                                    <p:set>
                                      <p:cBhvr>
                                        <p:cTn id="21" dur="2000" fill="hold"/>
                                        <p:tgtEl>
                                          <p:spTgt spid="6"/>
                                        </p:tgtEl>
                                        <p:attrNameLst>
                                          <p:attrName>fill.type</p:attrName>
                                        </p:attrNameLst>
                                      </p:cBhvr>
                                      <p:to>
                                        <p:strVal val="solid"/>
                                      </p:to>
                                    </p:set>
                                    <p:set>
                                      <p:cBhvr>
                                        <p:cTn id="22"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23" restart="whenNotActive" fill="hold" evtFilter="cancelBubble" nodeType="interactiveSeq">
                <p:stCondLst>
                  <p:cond evt="onClick" delay="0">
                    <p:tgtEl>
                      <p:spTgt spid="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4"/>
                                        </p:tgtEl>
                                        <p:attrNameLst>
                                          <p:attrName>fillcolor</p:attrName>
                                        </p:attrNameLst>
                                      </p:cBhvr>
                                      <p:to>
                                        <a:srgbClr val="FF0000"/>
                                      </p:to>
                                    </p:animClr>
                                    <p:set>
                                      <p:cBhvr>
                                        <p:cTn id="28" dur="2000" fill="hold"/>
                                        <p:tgtEl>
                                          <p:spTgt spid="4"/>
                                        </p:tgtEl>
                                        <p:attrNameLst>
                                          <p:attrName>fill.type</p:attrName>
                                        </p:attrNameLst>
                                      </p:cBhvr>
                                      <p:to>
                                        <p:strVal val="solid"/>
                                      </p:to>
                                    </p:set>
                                    <p:set>
                                      <p:cBhvr>
                                        <p:cTn id="29"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1959656455"/>
              </p:ext>
            </p:extLst>
          </p:nvPr>
        </p:nvGraphicFramePr>
        <p:xfrm>
          <a:off x="266702" y="719664"/>
          <a:ext cx="11649072" cy="4278208"/>
        </p:xfrm>
        <a:graphic>
          <a:graphicData uri="http://schemas.openxmlformats.org/drawingml/2006/table">
            <a:tbl>
              <a:tblPr firstRow="1" bandRow="1">
                <a:tableStyleId>{5C22544A-7EE6-4342-B048-85BDC9FD1C3A}</a:tableStyleId>
              </a:tblPr>
              <a:tblGrid>
                <a:gridCol w="2047873">
                  <a:extLst>
                    <a:ext uri="{9D8B030D-6E8A-4147-A177-3AD203B41FA5}">
                      <a16:colId xmlns:a16="http://schemas.microsoft.com/office/drawing/2014/main" val="1331786277"/>
                    </a:ext>
                  </a:extLst>
                </a:gridCol>
                <a:gridCol w="1835151">
                  <a:extLst>
                    <a:ext uri="{9D8B030D-6E8A-4147-A177-3AD203B41FA5}">
                      <a16:colId xmlns:a16="http://schemas.microsoft.com/office/drawing/2014/main" val="2567531239"/>
                    </a:ext>
                  </a:extLst>
                </a:gridCol>
                <a:gridCol w="1941512">
                  <a:extLst>
                    <a:ext uri="{9D8B030D-6E8A-4147-A177-3AD203B41FA5}">
                      <a16:colId xmlns:a16="http://schemas.microsoft.com/office/drawing/2014/main" val="825238381"/>
                    </a:ext>
                  </a:extLst>
                </a:gridCol>
                <a:gridCol w="1941512">
                  <a:extLst>
                    <a:ext uri="{9D8B030D-6E8A-4147-A177-3AD203B41FA5}">
                      <a16:colId xmlns:a16="http://schemas.microsoft.com/office/drawing/2014/main" val="4251790263"/>
                    </a:ext>
                  </a:extLst>
                </a:gridCol>
                <a:gridCol w="1941512">
                  <a:extLst>
                    <a:ext uri="{9D8B030D-6E8A-4147-A177-3AD203B41FA5}">
                      <a16:colId xmlns:a16="http://schemas.microsoft.com/office/drawing/2014/main" val="2908191779"/>
                    </a:ext>
                  </a:extLst>
                </a:gridCol>
                <a:gridCol w="1941512">
                  <a:extLst>
                    <a:ext uri="{9D8B030D-6E8A-4147-A177-3AD203B41FA5}">
                      <a16:colId xmlns:a16="http://schemas.microsoft.com/office/drawing/2014/main" val="2165258336"/>
                    </a:ext>
                  </a:extLst>
                </a:gridCol>
              </a:tblGrid>
              <a:tr h="1069552">
                <a:tc>
                  <a:txBody>
                    <a:bodyPr/>
                    <a:lstStyle/>
                    <a:p>
                      <a:pPr algn="ctr"/>
                      <a:r>
                        <a:rPr lang="ru-RU" sz="2800" b="1" i="1" u="sng" dirty="0" smtClean="0">
                          <a:solidFill>
                            <a:srgbClr val="7030A0"/>
                          </a:solidFill>
                        </a:rPr>
                        <a:t>Дни недели</a:t>
                      </a:r>
                      <a:endParaRPr lang="ru-RU" sz="2800" b="1" i="1" u="sng" dirty="0">
                        <a:solidFill>
                          <a:srgbClr val="7030A0"/>
                        </a:solidFill>
                      </a:endParaRPr>
                    </a:p>
                  </a:txBody>
                  <a:tcPr anchor="ctr"/>
                </a:tc>
                <a:tc>
                  <a:txBody>
                    <a:bodyPr/>
                    <a:lstStyle/>
                    <a:p>
                      <a:pPr algn="ctr"/>
                      <a:r>
                        <a:rPr lang="ru-RU" dirty="0" smtClean="0"/>
                        <a:t>10</a:t>
                      </a:r>
                      <a:endParaRPr lang="ru-RU" dirty="0"/>
                    </a:p>
                  </a:txBody>
                  <a:tcPr anchor="ctr"/>
                </a:tc>
                <a:tc>
                  <a:txBody>
                    <a:bodyPr/>
                    <a:lstStyle/>
                    <a:p>
                      <a:pPr algn="ctr"/>
                      <a:r>
                        <a:rPr lang="ru-RU" dirty="0" smtClean="0"/>
                        <a:t>20</a:t>
                      </a:r>
                      <a:endParaRPr lang="ru-RU" dirty="0"/>
                    </a:p>
                  </a:txBody>
                  <a:tcPr anchor="ctr"/>
                </a:tc>
                <a:tc>
                  <a:txBody>
                    <a:bodyPr/>
                    <a:lstStyle/>
                    <a:p>
                      <a:pPr algn="ctr"/>
                      <a:r>
                        <a:rPr lang="ru-RU" dirty="0" smtClean="0"/>
                        <a:t>30</a:t>
                      </a:r>
                      <a:endParaRPr lang="ru-RU" dirty="0"/>
                    </a:p>
                  </a:txBody>
                  <a:tcPr anchor="ctr"/>
                </a:tc>
                <a:tc>
                  <a:txBody>
                    <a:bodyPr/>
                    <a:lstStyle/>
                    <a:p>
                      <a:pPr algn="ctr"/>
                      <a:r>
                        <a:rPr lang="ru-RU" dirty="0" smtClean="0"/>
                        <a:t>40</a:t>
                      </a:r>
                      <a:endParaRPr lang="ru-RU" dirty="0"/>
                    </a:p>
                  </a:txBody>
                  <a:tcPr anchor="ctr"/>
                </a:tc>
                <a:tc>
                  <a:txBody>
                    <a:bodyPr/>
                    <a:lstStyle/>
                    <a:p>
                      <a:pPr algn="ctr"/>
                      <a:r>
                        <a:rPr lang="ru-RU" dirty="0" smtClean="0"/>
                        <a:t>50</a:t>
                      </a:r>
                      <a:endParaRPr lang="ru-RU" dirty="0"/>
                    </a:p>
                  </a:txBody>
                  <a:tcPr anchor="ctr"/>
                </a:tc>
                <a:extLst>
                  <a:ext uri="{0D108BD9-81ED-4DB2-BD59-A6C34878D82A}">
                    <a16:rowId xmlns:a16="http://schemas.microsoft.com/office/drawing/2014/main" val="3627104524"/>
                  </a:ext>
                </a:extLst>
              </a:tr>
              <a:tr h="1069552">
                <a:tc>
                  <a:txBody>
                    <a:bodyPr/>
                    <a:lstStyle/>
                    <a:p>
                      <a:pPr algn="ctr"/>
                      <a:r>
                        <a:rPr lang="ru-RU" sz="2800" b="1" i="1" u="sng" dirty="0" smtClean="0">
                          <a:solidFill>
                            <a:srgbClr val="7030A0"/>
                          </a:solidFill>
                        </a:rPr>
                        <a:t>Викторина</a:t>
                      </a:r>
                      <a:endParaRPr lang="ru-RU" sz="2800" b="1" i="1" u="sng" dirty="0">
                        <a:solidFill>
                          <a:srgbClr val="7030A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t>10</a:t>
                      </a:r>
                    </a:p>
                    <a:p>
                      <a:pPr algn="ctr"/>
                      <a:endParaRPr lang="ru-RU"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t>20</a:t>
                      </a:r>
                    </a:p>
                    <a:p>
                      <a:pPr algn="ctr"/>
                      <a:endParaRPr lang="ru-RU"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t>30</a:t>
                      </a:r>
                    </a:p>
                    <a:p>
                      <a:pPr algn="ctr"/>
                      <a:endParaRPr lang="ru-RU"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t>40</a:t>
                      </a:r>
                    </a:p>
                    <a:p>
                      <a:pPr algn="ctr"/>
                      <a:endParaRPr lang="ru-RU"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t>50</a:t>
                      </a:r>
                    </a:p>
                    <a:p>
                      <a:pPr algn="ctr"/>
                      <a:endParaRPr lang="ru-RU" dirty="0"/>
                    </a:p>
                  </a:txBody>
                  <a:tcPr anchor="ctr"/>
                </a:tc>
                <a:extLst>
                  <a:ext uri="{0D108BD9-81ED-4DB2-BD59-A6C34878D82A}">
                    <a16:rowId xmlns:a16="http://schemas.microsoft.com/office/drawing/2014/main" val="72789134"/>
                  </a:ext>
                </a:extLst>
              </a:tr>
              <a:tr h="1069552">
                <a:tc>
                  <a:txBody>
                    <a:bodyPr/>
                    <a:lstStyle/>
                    <a:p>
                      <a:pPr algn="ctr"/>
                      <a:r>
                        <a:rPr lang="ru-RU" sz="2800" b="1" i="1" u="sng" dirty="0" smtClean="0">
                          <a:solidFill>
                            <a:srgbClr val="7030A0"/>
                          </a:solidFill>
                        </a:rPr>
                        <a:t>Термины</a:t>
                      </a:r>
                      <a:endParaRPr lang="ru-RU" sz="2800" b="1" i="1" u="sng" dirty="0">
                        <a:solidFill>
                          <a:srgbClr val="7030A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t>10</a:t>
                      </a:r>
                    </a:p>
                    <a:p>
                      <a:pPr algn="ctr"/>
                      <a:endParaRPr lang="ru-RU"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t>20</a:t>
                      </a:r>
                    </a:p>
                    <a:p>
                      <a:pPr algn="ctr"/>
                      <a:endParaRPr lang="ru-RU"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t>30</a:t>
                      </a:r>
                    </a:p>
                    <a:p>
                      <a:pPr algn="ctr"/>
                      <a:endParaRPr lang="ru-RU"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t>40</a:t>
                      </a:r>
                    </a:p>
                    <a:p>
                      <a:pPr algn="ctr"/>
                      <a:endParaRPr lang="ru-RU"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t>50</a:t>
                      </a:r>
                    </a:p>
                    <a:p>
                      <a:pPr algn="ctr"/>
                      <a:endParaRPr lang="ru-RU" dirty="0"/>
                    </a:p>
                  </a:txBody>
                  <a:tcPr anchor="ctr"/>
                </a:tc>
                <a:extLst>
                  <a:ext uri="{0D108BD9-81ED-4DB2-BD59-A6C34878D82A}">
                    <a16:rowId xmlns:a16="http://schemas.microsoft.com/office/drawing/2014/main" val="1990555890"/>
                  </a:ext>
                </a:extLst>
              </a:tr>
              <a:tr h="1069552">
                <a:tc>
                  <a:txBody>
                    <a:bodyPr/>
                    <a:lstStyle/>
                    <a:p>
                      <a:pPr algn="ctr"/>
                      <a:r>
                        <a:rPr lang="ru-RU" sz="2800" b="1" i="1" u="sng" dirty="0" smtClean="0">
                          <a:solidFill>
                            <a:srgbClr val="7030A0"/>
                          </a:solidFill>
                        </a:rPr>
                        <a:t>Картины</a:t>
                      </a:r>
                      <a:endParaRPr lang="ru-RU" sz="2800" b="1" i="1" u="sng" dirty="0">
                        <a:solidFill>
                          <a:srgbClr val="7030A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t>10</a:t>
                      </a:r>
                    </a:p>
                    <a:p>
                      <a:pPr algn="ctr"/>
                      <a:endParaRPr lang="ru-RU"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t>20</a:t>
                      </a:r>
                    </a:p>
                    <a:p>
                      <a:pPr algn="ctr"/>
                      <a:endParaRPr lang="ru-RU"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t>30</a:t>
                      </a:r>
                    </a:p>
                    <a:p>
                      <a:pPr algn="ctr"/>
                      <a:endParaRPr lang="ru-RU"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t>40</a:t>
                      </a:r>
                    </a:p>
                    <a:p>
                      <a:pPr algn="ctr"/>
                      <a:endParaRPr lang="ru-RU"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t>50</a:t>
                      </a:r>
                    </a:p>
                    <a:p>
                      <a:pPr algn="ctr"/>
                      <a:endParaRPr lang="ru-RU" dirty="0"/>
                    </a:p>
                  </a:txBody>
                  <a:tcPr anchor="ctr"/>
                </a:tc>
                <a:extLst>
                  <a:ext uri="{0D108BD9-81ED-4DB2-BD59-A6C34878D82A}">
                    <a16:rowId xmlns:a16="http://schemas.microsoft.com/office/drawing/2014/main" val="100013839"/>
                  </a:ext>
                </a:extLst>
              </a:tr>
            </a:tbl>
          </a:graphicData>
        </a:graphic>
      </p:graphicFrame>
      <p:sp>
        <p:nvSpPr>
          <p:cNvPr id="7" name="12-конечная звезда 6">
            <a:hlinkClick r:id="rId2" action="ppaction://hlinksldjump"/>
          </p:cNvPr>
          <p:cNvSpPr/>
          <p:nvPr/>
        </p:nvSpPr>
        <p:spPr>
          <a:xfrm>
            <a:off x="2900364" y="806185"/>
            <a:ext cx="914400" cy="9144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10</a:t>
            </a:r>
            <a:endParaRPr lang="ru-RU" dirty="0"/>
          </a:p>
        </p:txBody>
      </p:sp>
      <p:sp>
        <p:nvSpPr>
          <p:cNvPr id="8" name="12-конечная звезда 7">
            <a:hlinkClick r:id="rId3" action="ppaction://hlinksldjump"/>
          </p:cNvPr>
          <p:cNvSpPr/>
          <p:nvPr/>
        </p:nvSpPr>
        <p:spPr>
          <a:xfrm>
            <a:off x="2900364" y="1851289"/>
            <a:ext cx="914400" cy="9144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10</a:t>
            </a:r>
            <a:endParaRPr lang="ru-RU" dirty="0"/>
          </a:p>
        </p:txBody>
      </p:sp>
      <p:sp>
        <p:nvSpPr>
          <p:cNvPr id="9" name="12-конечная звезда 8">
            <a:hlinkClick r:id="rId4" action="ppaction://hlinksldjump"/>
          </p:cNvPr>
          <p:cNvSpPr/>
          <p:nvPr/>
        </p:nvSpPr>
        <p:spPr>
          <a:xfrm>
            <a:off x="2900364" y="2896393"/>
            <a:ext cx="914400" cy="9144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10</a:t>
            </a:r>
            <a:endParaRPr lang="ru-RU" dirty="0"/>
          </a:p>
        </p:txBody>
      </p:sp>
      <p:sp>
        <p:nvSpPr>
          <p:cNvPr id="10" name="12-конечная звезда 9">
            <a:hlinkClick r:id="rId5" action="ppaction://hlinksldjump"/>
          </p:cNvPr>
          <p:cNvSpPr/>
          <p:nvPr/>
        </p:nvSpPr>
        <p:spPr>
          <a:xfrm>
            <a:off x="2900364" y="4027226"/>
            <a:ext cx="914400" cy="9144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10</a:t>
            </a:r>
            <a:endParaRPr lang="ru-RU" dirty="0"/>
          </a:p>
        </p:txBody>
      </p:sp>
      <p:sp>
        <p:nvSpPr>
          <p:cNvPr id="12" name="12-конечная звезда 11">
            <a:hlinkClick r:id="rId6" action="ppaction://hlinksldjump"/>
          </p:cNvPr>
          <p:cNvSpPr/>
          <p:nvPr/>
        </p:nvSpPr>
        <p:spPr>
          <a:xfrm>
            <a:off x="4731544" y="793489"/>
            <a:ext cx="914400" cy="9144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2</a:t>
            </a:r>
            <a:r>
              <a:rPr lang="ru-RU" dirty="0" smtClean="0"/>
              <a:t>0</a:t>
            </a:r>
            <a:endParaRPr lang="ru-RU" dirty="0"/>
          </a:p>
        </p:txBody>
      </p:sp>
      <p:sp>
        <p:nvSpPr>
          <p:cNvPr id="13" name="12-конечная звезда 12">
            <a:hlinkClick r:id="rId7" action="ppaction://hlinksldjump"/>
          </p:cNvPr>
          <p:cNvSpPr/>
          <p:nvPr/>
        </p:nvSpPr>
        <p:spPr>
          <a:xfrm>
            <a:off x="6562725" y="828675"/>
            <a:ext cx="914400" cy="9144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3</a:t>
            </a:r>
            <a:r>
              <a:rPr lang="ru-RU" dirty="0" smtClean="0"/>
              <a:t>0</a:t>
            </a:r>
            <a:endParaRPr lang="ru-RU" dirty="0"/>
          </a:p>
        </p:txBody>
      </p:sp>
      <p:sp>
        <p:nvSpPr>
          <p:cNvPr id="14" name="12-конечная звезда 13">
            <a:hlinkClick r:id="rId8" action="ppaction://hlinksldjump"/>
          </p:cNvPr>
          <p:cNvSpPr/>
          <p:nvPr/>
        </p:nvSpPr>
        <p:spPr>
          <a:xfrm>
            <a:off x="8352235" y="809227"/>
            <a:ext cx="914400" cy="9144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4</a:t>
            </a:r>
            <a:r>
              <a:rPr lang="ru-RU" dirty="0" smtClean="0"/>
              <a:t>0</a:t>
            </a:r>
            <a:endParaRPr lang="ru-RU" dirty="0"/>
          </a:p>
        </p:txBody>
      </p:sp>
      <p:sp>
        <p:nvSpPr>
          <p:cNvPr id="15" name="12-конечная звезда 14">
            <a:hlinkClick r:id="rId9" action="ppaction://hlinksldjump"/>
          </p:cNvPr>
          <p:cNvSpPr/>
          <p:nvPr/>
        </p:nvSpPr>
        <p:spPr>
          <a:xfrm>
            <a:off x="10363200" y="778278"/>
            <a:ext cx="914400" cy="9144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50</a:t>
            </a:r>
            <a:endParaRPr lang="ru-RU" dirty="0"/>
          </a:p>
        </p:txBody>
      </p:sp>
      <p:sp>
        <p:nvSpPr>
          <p:cNvPr id="16" name="12-конечная звезда 15">
            <a:hlinkClick r:id="rId10" action="ppaction://hlinksldjump"/>
          </p:cNvPr>
          <p:cNvSpPr/>
          <p:nvPr/>
        </p:nvSpPr>
        <p:spPr>
          <a:xfrm>
            <a:off x="4731544" y="1834493"/>
            <a:ext cx="914400" cy="9144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2</a:t>
            </a:r>
            <a:r>
              <a:rPr lang="ru-RU" dirty="0" smtClean="0"/>
              <a:t>0</a:t>
            </a:r>
            <a:endParaRPr lang="ru-RU" dirty="0"/>
          </a:p>
        </p:txBody>
      </p:sp>
      <p:sp>
        <p:nvSpPr>
          <p:cNvPr id="17" name="12-конечная звезда 16">
            <a:hlinkClick r:id="rId11" action="ppaction://hlinksldjump"/>
          </p:cNvPr>
          <p:cNvSpPr/>
          <p:nvPr/>
        </p:nvSpPr>
        <p:spPr>
          <a:xfrm>
            <a:off x="6562725" y="1857311"/>
            <a:ext cx="914400" cy="9144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3</a:t>
            </a:r>
            <a:r>
              <a:rPr lang="ru-RU" dirty="0" smtClean="0"/>
              <a:t>0</a:t>
            </a:r>
            <a:endParaRPr lang="ru-RU" dirty="0"/>
          </a:p>
        </p:txBody>
      </p:sp>
      <p:sp>
        <p:nvSpPr>
          <p:cNvPr id="18" name="12-конечная звезда 17">
            <a:hlinkClick r:id="rId12" action="ppaction://hlinksldjump"/>
          </p:cNvPr>
          <p:cNvSpPr/>
          <p:nvPr/>
        </p:nvSpPr>
        <p:spPr>
          <a:xfrm>
            <a:off x="4731544" y="2866765"/>
            <a:ext cx="914400" cy="9144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2</a:t>
            </a:r>
            <a:r>
              <a:rPr lang="ru-RU" dirty="0" smtClean="0"/>
              <a:t>0</a:t>
            </a:r>
            <a:endParaRPr lang="ru-RU" dirty="0"/>
          </a:p>
        </p:txBody>
      </p:sp>
      <p:sp>
        <p:nvSpPr>
          <p:cNvPr id="19" name="12-конечная звезда 18">
            <a:hlinkClick r:id="rId13" action="ppaction://hlinksldjump"/>
          </p:cNvPr>
          <p:cNvSpPr/>
          <p:nvPr/>
        </p:nvSpPr>
        <p:spPr>
          <a:xfrm>
            <a:off x="4731544" y="3959755"/>
            <a:ext cx="914400" cy="9144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2</a:t>
            </a:r>
            <a:r>
              <a:rPr lang="ru-RU" dirty="0" smtClean="0"/>
              <a:t>0</a:t>
            </a:r>
            <a:endParaRPr lang="ru-RU" dirty="0"/>
          </a:p>
        </p:txBody>
      </p:sp>
      <p:sp>
        <p:nvSpPr>
          <p:cNvPr id="21" name="12-конечная звезда 20">
            <a:hlinkClick r:id="rId14" action="ppaction://hlinksldjump"/>
          </p:cNvPr>
          <p:cNvSpPr/>
          <p:nvPr/>
        </p:nvSpPr>
        <p:spPr>
          <a:xfrm>
            <a:off x="6562725" y="2901428"/>
            <a:ext cx="914400" cy="9144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3</a:t>
            </a:r>
            <a:r>
              <a:rPr lang="ru-RU" dirty="0" smtClean="0"/>
              <a:t>0</a:t>
            </a:r>
            <a:endParaRPr lang="ru-RU" dirty="0"/>
          </a:p>
        </p:txBody>
      </p:sp>
      <p:sp>
        <p:nvSpPr>
          <p:cNvPr id="22" name="12-конечная звезда 21">
            <a:hlinkClick r:id="rId15" action="ppaction://hlinksldjump"/>
          </p:cNvPr>
          <p:cNvSpPr/>
          <p:nvPr/>
        </p:nvSpPr>
        <p:spPr>
          <a:xfrm>
            <a:off x="6562725" y="4027226"/>
            <a:ext cx="914400" cy="9144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3</a:t>
            </a:r>
            <a:r>
              <a:rPr lang="ru-RU" dirty="0" smtClean="0"/>
              <a:t>0</a:t>
            </a:r>
            <a:endParaRPr lang="ru-RU" dirty="0"/>
          </a:p>
        </p:txBody>
      </p:sp>
      <p:sp>
        <p:nvSpPr>
          <p:cNvPr id="25" name="12-конечная звезда 24">
            <a:hlinkClick r:id="rId16" action="ppaction://hlinksldjump"/>
          </p:cNvPr>
          <p:cNvSpPr/>
          <p:nvPr/>
        </p:nvSpPr>
        <p:spPr>
          <a:xfrm>
            <a:off x="8462962" y="3959755"/>
            <a:ext cx="914400" cy="9144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4</a:t>
            </a:r>
            <a:r>
              <a:rPr lang="ru-RU" dirty="0" smtClean="0"/>
              <a:t>0</a:t>
            </a:r>
            <a:endParaRPr lang="ru-RU" dirty="0"/>
          </a:p>
        </p:txBody>
      </p:sp>
      <p:sp>
        <p:nvSpPr>
          <p:cNvPr id="26" name="12-конечная звезда 25">
            <a:hlinkClick r:id="rId17" action="ppaction://hlinksldjump"/>
          </p:cNvPr>
          <p:cNvSpPr/>
          <p:nvPr/>
        </p:nvSpPr>
        <p:spPr>
          <a:xfrm>
            <a:off x="8462962" y="2936344"/>
            <a:ext cx="914400" cy="9144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4</a:t>
            </a:r>
            <a:r>
              <a:rPr lang="ru-RU" dirty="0" smtClean="0"/>
              <a:t>0</a:t>
            </a:r>
            <a:endParaRPr lang="ru-RU" dirty="0"/>
          </a:p>
        </p:txBody>
      </p:sp>
      <p:sp>
        <p:nvSpPr>
          <p:cNvPr id="27" name="12-конечная звезда 26">
            <a:hlinkClick r:id="rId18" action="ppaction://hlinksldjump"/>
          </p:cNvPr>
          <p:cNvSpPr/>
          <p:nvPr/>
        </p:nvSpPr>
        <p:spPr>
          <a:xfrm>
            <a:off x="8393905" y="1832638"/>
            <a:ext cx="914400" cy="9144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4</a:t>
            </a:r>
            <a:r>
              <a:rPr lang="ru-RU" dirty="0" smtClean="0"/>
              <a:t>0</a:t>
            </a:r>
            <a:endParaRPr lang="ru-RU" dirty="0"/>
          </a:p>
        </p:txBody>
      </p:sp>
      <p:sp>
        <p:nvSpPr>
          <p:cNvPr id="29" name="12-конечная звезда 28">
            <a:hlinkClick r:id="rId19" action="ppaction://hlinksldjump"/>
          </p:cNvPr>
          <p:cNvSpPr/>
          <p:nvPr/>
        </p:nvSpPr>
        <p:spPr>
          <a:xfrm>
            <a:off x="10363200" y="3929395"/>
            <a:ext cx="914400" cy="9144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50</a:t>
            </a:r>
            <a:endParaRPr lang="ru-RU" dirty="0"/>
          </a:p>
        </p:txBody>
      </p:sp>
      <p:sp>
        <p:nvSpPr>
          <p:cNvPr id="30" name="12-конечная звезда 29">
            <a:hlinkClick r:id="rId20" action="ppaction://hlinksldjump"/>
          </p:cNvPr>
          <p:cNvSpPr/>
          <p:nvPr/>
        </p:nvSpPr>
        <p:spPr>
          <a:xfrm>
            <a:off x="10363200" y="2929463"/>
            <a:ext cx="914400" cy="9144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50</a:t>
            </a:r>
            <a:endParaRPr lang="ru-RU" dirty="0"/>
          </a:p>
        </p:txBody>
      </p:sp>
      <p:sp>
        <p:nvSpPr>
          <p:cNvPr id="31" name="12-конечная звезда 30">
            <a:hlinkClick r:id="rId21" action="ppaction://hlinksldjump"/>
          </p:cNvPr>
          <p:cNvSpPr/>
          <p:nvPr/>
        </p:nvSpPr>
        <p:spPr>
          <a:xfrm>
            <a:off x="10363200" y="1833768"/>
            <a:ext cx="914400" cy="9144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50</a:t>
            </a:r>
            <a:endParaRPr lang="ru-RU" dirty="0"/>
          </a:p>
        </p:txBody>
      </p:sp>
    </p:spTree>
    <p:extLst>
      <p:ext uri="{BB962C8B-B14F-4D97-AF65-F5344CB8AC3E}">
        <p14:creationId xmlns:p14="http://schemas.microsoft.com/office/powerpoint/2010/main" val="35341763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446822"/>
            <a:ext cx="10058400" cy="1450757"/>
          </a:xfrm>
        </p:spPr>
        <p:txBody>
          <a:bodyPr/>
          <a:lstStyle/>
          <a:p>
            <a:r>
              <a:rPr lang="ru-RU" dirty="0"/>
              <a:t>Выберите название картины</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97280" y="1246188"/>
            <a:ext cx="7433717" cy="4022725"/>
          </a:xfrm>
        </p:spPr>
      </p:pic>
      <p:sp>
        <p:nvSpPr>
          <p:cNvPr id="5" name="Блок-схема: альтернативный процесс 4"/>
          <p:cNvSpPr/>
          <p:nvPr/>
        </p:nvSpPr>
        <p:spPr>
          <a:xfrm>
            <a:off x="8583930" y="903100"/>
            <a:ext cx="3369772" cy="84772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Смотрины</a:t>
            </a:r>
            <a:endParaRPr lang="ru-RU" sz="2400" dirty="0"/>
          </a:p>
        </p:txBody>
      </p:sp>
      <p:sp>
        <p:nvSpPr>
          <p:cNvPr id="6" name="Блок-схема: альтернативный процесс 5"/>
          <p:cNvSpPr/>
          <p:nvPr/>
        </p:nvSpPr>
        <p:spPr>
          <a:xfrm>
            <a:off x="8583930" y="2098408"/>
            <a:ext cx="3369772" cy="84772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t>Хоровод</a:t>
            </a:r>
            <a:endParaRPr lang="ru-RU" sz="2800" dirty="0"/>
          </a:p>
        </p:txBody>
      </p:sp>
      <p:sp>
        <p:nvSpPr>
          <p:cNvPr id="7" name="Блок-схема: альтернативный процесс 6"/>
          <p:cNvSpPr/>
          <p:nvPr/>
        </p:nvSpPr>
        <p:spPr>
          <a:xfrm>
            <a:off x="8583930" y="3345440"/>
            <a:ext cx="3369772" cy="84772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Пляска</a:t>
            </a:r>
            <a:endParaRPr lang="ru-RU" sz="2400" dirty="0"/>
          </a:p>
        </p:txBody>
      </p:sp>
      <p:sp>
        <p:nvSpPr>
          <p:cNvPr id="8" name="Блок-схема: альтернативный процесс 7"/>
          <p:cNvSpPr/>
          <p:nvPr/>
        </p:nvSpPr>
        <p:spPr>
          <a:xfrm>
            <a:off x="8583930" y="4425684"/>
            <a:ext cx="3369772" cy="84772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Встреча весны</a:t>
            </a:r>
            <a:endParaRPr lang="ru-RU" sz="2400" dirty="0"/>
          </a:p>
        </p:txBody>
      </p:sp>
      <p:pic>
        <p:nvPicPr>
          <p:cNvPr id="9" name="Рисунок 8">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8816" y="5422601"/>
            <a:ext cx="1886988" cy="1413419"/>
          </a:xfrm>
          <a:prstGeom prst="ellipse">
            <a:avLst/>
          </a:prstGeom>
          <a:ln>
            <a:noFill/>
          </a:ln>
          <a:effectLst>
            <a:softEdge rad="112500"/>
          </a:effectLst>
        </p:spPr>
      </p:pic>
    </p:spTree>
    <p:extLst>
      <p:ext uri="{BB962C8B-B14F-4D97-AF65-F5344CB8AC3E}">
        <p14:creationId xmlns:p14="http://schemas.microsoft.com/office/powerpoint/2010/main" val="11148751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rgbClr val="FF0000"/>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9" restart="whenNotActive" fill="hold" evtFilter="cancelBubble" nodeType="interactiveSeq">
                <p:stCondLst>
                  <p:cond evt="onClick" delay="0">
                    <p:tgtEl>
                      <p:spTgt spid="8"/>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8"/>
                                        </p:tgtEl>
                                        <p:attrNameLst>
                                          <p:attrName>fillcolor</p:attrName>
                                        </p:attrNameLst>
                                      </p:cBhvr>
                                      <p:to>
                                        <a:srgbClr val="FF0000"/>
                                      </p:to>
                                    </p:animClr>
                                    <p:set>
                                      <p:cBhvr>
                                        <p:cTn id="14" dur="2000" fill="hold"/>
                                        <p:tgtEl>
                                          <p:spTgt spid="8"/>
                                        </p:tgtEl>
                                        <p:attrNameLst>
                                          <p:attrName>fill.type</p:attrName>
                                        </p:attrNameLst>
                                      </p:cBhvr>
                                      <p:to>
                                        <p:strVal val="solid"/>
                                      </p:to>
                                    </p:set>
                                    <p:set>
                                      <p:cBhvr>
                                        <p:cTn id="15"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7"/>
                                        </p:tgtEl>
                                        <p:attrNameLst>
                                          <p:attrName>fillcolor</p:attrName>
                                        </p:attrNameLst>
                                      </p:cBhvr>
                                      <p:to>
                                        <a:srgbClr val="33CC33"/>
                                      </p:to>
                                    </p:animClr>
                                    <p:set>
                                      <p:cBhvr>
                                        <p:cTn id="21" dur="2000" fill="hold"/>
                                        <p:tgtEl>
                                          <p:spTgt spid="7"/>
                                        </p:tgtEl>
                                        <p:attrNameLst>
                                          <p:attrName>fill.type</p:attrName>
                                        </p:attrNameLst>
                                      </p:cBhvr>
                                      <p:to>
                                        <p:strVal val="solid"/>
                                      </p:to>
                                    </p:set>
                                    <p:set>
                                      <p:cBhvr>
                                        <p:cTn id="22"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FF0000"/>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504122"/>
            <a:ext cx="10058400" cy="1450757"/>
          </a:xfrm>
        </p:spPr>
        <p:txBody>
          <a:bodyPr/>
          <a:lstStyle/>
          <a:p>
            <a:r>
              <a:rPr lang="ru-RU" dirty="0"/>
              <a:t>Выберите название картины</a:t>
            </a:r>
          </a:p>
        </p:txBody>
      </p:sp>
      <p:pic>
        <p:nvPicPr>
          <p:cNvPr id="9" name="Объект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14726" y="946635"/>
            <a:ext cx="3272954" cy="5065123"/>
          </a:xfrm>
        </p:spPr>
      </p:pic>
      <p:sp>
        <p:nvSpPr>
          <p:cNvPr id="4" name="Блок-схема: альтернативный процесс 3"/>
          <p:cNvSpPr/>
          <p:nvPr/>
        </p:nvSpPr>
        <p:spPr>
          <a:xfrm>
            <a:off x="8583930" y="835619"/>
            <a:ext cx="3369772" cy="84772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Катанье на санях</a:t>
            </a:r>
            <a:endParaRPr lang="ru-RU" sz="2400" dirty="0"/>
          </a:p>
        </p:txBody>
      </p:sp>
      <p:sp>
        <p:nvSpPr>
          <p:cNvPr id="5" name="Блок-схема: альтернативный процесс 4"/>
          <p:cNvSpPr/>
          <p:nvPr/>
        </p:nvSpPr>
        <p:spPr>
          <a:xfrm>
            <a:off x="8583930" y="2098408"/>
            <a:ext cx="3369772" cy="84772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t>Снежное веселье</a:t>
            </a:r>
            <a:endParaRPr lang="ru-RU" sz="2800" dirty="0"/>
          </a:p>
        </p:txBody>
      </p:sp>
      <p:sp>
        <p:nvSpPr>
          <p:cNvPr id="6" name="Блок-схема: альтернативный процесс 5"/>
          <p:cNvSpPr/>
          <p:nvPr/>
        </p:nvSpPr>
        <p:spPr>
          <a:xfrm>
            <a:off x="8583930" y="3345440"/>
            <a:ext cx="3369772" cy="84772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Праздничная забава</a:t>
            </a:r>
            <a:endParaRPr lang="ru-RU" sz="2400" dirty="0"/>
          </a:p>
        </p:txBody>
      </p:sp>
      <p:sp>
        <p:nvSpPr>
          <p:cNvPr id="7" name="Блок-схема: альтернативный процесс 6"/>
          <p:cNvSpPr/>
          <p:nvPr/>
        </p:nvSpPr>
        <p:spPr>
          <a:xfrm>
            <a:off x="8583930" y="4425684"/>
            <a:ext cx="3369772" cy="84772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Гуляния</a:t>
            </a:r>
            <a:endParaRPr lang="ru-RU" sz="2400" dirty="0"/>
          </a:p>
        </p:txBody>
      </p:sp>
      <p:pic>
        <p:nvPicPr>
          <p:cNvPr id="8" name="Рисунок 7">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8816" y="5422601"/>
            <a:ext cx="1886988" cy="1413419"/>
          </a:xfrm>
          <a:prstGeom prst="ellipse">
            <a:avLst/>
          </a:prstGeom>
          <a:ln>
            <a:noFill/>
          </a:ln>
          <a:effectLst>
            <a:softEdge rad="112500"/>
          </a:effectLst>
        </p:spPr>
      </p:pic>
    </p:spTree>
    <p:extLst>
      <p:ext uri="{BB962C8B-B14F-4D97-AF65-F5344CB8AC3E}">
        <p14:creationId xmlns:p14="http://schemas.microsoft.com/office/powerpoint/2010/main" val="11932168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FF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7"/>
                                        </p:tgtEl>
                                        <p:attrNameLst>
                                          <p:attrName>fillcolor</p:attrName>
                                        </p:attrNameLst>
                                      </p:cBhvr>
                                      <p:to>
                                        <a:srgbClr val="FF0000"/>
                                      </p:to>
                                    </p:animClr>
                                    <p:set>
                                      <p:cBhvr>
                                        <p:cTn id="14" dur="2000" fill="hold"/>
                                        <p:tgtEl>
                                          <p:spTgt spid="7"/>
                                        </p:tgtEl>
                                        <p:attrNameLst>
                                          <p:attrName>fill.type</p:attrName>
                                        </p:attrNameLst>
                                      </p:cBhvr>
                                      <p:to>
                                        <p:strVal val="solid"/>
                                      </p:to>
                                    </p:set>
                                    <p:set>
                                      <p:cBhvr>
                                        <p:cTn id="15"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6"/>
                                        </p:tgtEl>
                                        <p:attrNameLst>
                                          <p:attrName>fillcolor</p:attrName>
                                        </p:attrNameLst>
                                      </p:cBhvr>
                                      <p:to>
                                        <a:srgbClr val="33CC33"/>
                                      </p:to>
                                    </p:animClr>
                                    <p:set>
                                      <p:cBhvr>
                                        <p:cTn id="21" dur="2000" fill="hold"/>
                                        <p:tgtEl>
                                          <p:spTgt spid="6"/>
                                        </p:tgtEl>
                                        <p:attrNameLst>
                                          <p:attrName>fill.type</p:attrName>
                                        </p:attrNameLst>
                                      </p:cBhvr>
                                      <p:to>
                                        <p:strVal val="solid"/>
                                      </p:to>
                                    </p:set>
                                    <p:set>
                                      <p:cBhvr>
                                        <p:cTn id="22"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23" restart="whenNotActive" fill="hold" evtFilter="cancelBubble" nodeType="interactiveSeq">
                <p:stCondLst>
                  <p:cond evt="onClick" delay="0">
                    <p:tgtEl>
                      <p:spTgt spid="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4"/>
                                        </p:tgtEl>
                                        <p:attrNameLst>
                                          <p:attrName>fillcolor</p:attrName>
                                        </p:attrNameLst>
                                      </p:cBhvr>
                                      <p:to>
                                        <a:srgbClr val="FF0000"/>
                                      </p:to>
                                    </p:animClr>
                                    <p:set>
                                      <p:cBhvr>
                                        <p:cTn id="28" dur="2000" fill="hold"/>
                                        <p:tgtEl>
                                          <p:spTgt spid="4"/>
                                        </p:tgtEl>
                                        <p:attrNameLst>
                                          <p:attrName>fill.type</p:attrName>
                                        </p:attrNameLst>
                                      </p:cBhvr>
                                      <p:to>
                                        <p:strVal val="solid"/>
                                      </p:to>
                                    </p:set>
                                    <p:set>
                                      <p:cBhvr>
                                        <p:cTn id="29"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3910" y="-615138"/>
            <a:ext cx="10058400" cy="1450757"/>
          </a:xfrm>
        </p:spPr>
        <p:txBody>
          <a:bodyPr/>
          <a:lstStyle/>
          <a:p>
            <a:r>
              <a:rPr lang="ru-RU" dirty="0"/>
              <a:t>Выберите название картины</a:t>
            </a:r>
          </a:p>
        </p:txBody>
      </p:sp>
      <p:pic>
        <p:nvPicPr>
          <p:cNvPr id="10" name="Объект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3910" y="1150938"/>
            <a:ext cx="6302780" cy="4022725"/>
          </a:xfrm>
        </p:spPr>
      </p:pic>
      <p:sp>
        <p:nvSpPr>
          <p:cNvPr id="5" name="Блок-схема: альтернативный процесс 4"/>
          <p:cNvSpPr/>
          <p:nvPr/>
        </p:nvSpPr>
        <p:spPr>
          <a:xfrm>
            <a:off x="8583930" y="835619"/>
            <a:ext cx="3369772" cy="84772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Катанье на санях</a:t>
            </a:r>
            <a:endParaRPr lang="ru-RU" sz="2400" dirty="0"/>
          </a:p>
        </p:txBody>
      </p:sp>
      <p:sp>
        <p:nvSpPr>
          <p:cNvPr id="6" name="Блок-схема: альтернативный процесс 5"/>
          <p:cNvSpPr/>
          <p:nvPr/>
        </p:nvSpPr>
        <p:spPr>
          <a:xfrm>
            <a:off x="8583930" y="2098408"/>
            <a:ext cx="3369772" cy="84772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t>Свадьба</a:t>
            </a:r>
            <a:endParaRPr lang="ru-RU" sz="2800" dirty="0"/>
          </a:p>
        </p:txBody>
      </p:sp>
      <p:sp>
        <p:nvSpPr>
          <p:cNvPr id="7" name="Блок-схема: альтернативный процесс 6"/>
          <p:cNvSpPr/>
          <p:nvPr/>
        </p:nvSpPr>
        <p:spPr>
          <a:xfrm>
            <a:off x="8583930" y="3345440"/>
            <a:ext cx="3369772" cy="84772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Смотрины молодых</a:t>
            </a:r>
            <a:endParaRPr lang="ru-RU" sz="2400" dirty="0"/>
          </a:p>
        </p:txBody>
      </p:sp>
      <p:sp>
        <p:nvSpPr>
          <p:cNvPr id="8" name="Блок-схема: альтернативный процесс 7"/>
          <p:cNvSpPr/>
          <p:nvPr/>
        </p:nvSpPr>
        <p:spPr>
          <a:xfrm>
            <a:off x="8583930" y="4425684"/>
            <a:ext cx="3369772" cy="84772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Катания на лошадях</a:t>
            </a:r>
            <a:endParaRPr lang="ru-RU" sz="2400" dirty="0"/>
          </a:p>
        </p:txBody>
      </p:sp>
      <p:pic>
        <p:nvPicPr>
          <p:cNvPr id="9" name="Рисунок 8">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8816" y="5422601"/>
            <a:ext cx="1886988" cy="1413419"/>
          </a:xfrm>
          <a:prstGeom prst="ellipse">
            <a:avLst/>
          </a:prstGeom>
          <a:ln>
            <a:noFill/>
          </a:ln>
          <a:effectLst>
            <a:softEdge rad="112500"/>
          </a:effectLst>
        </p:spPr>
      </p:pic>
    </p:spTree>
    <p:extLst>
      <p:ext uri="{BB962C8B-B14F-4D97-AF65-F5344CB8AC3E}">
        <p14:creationId xmlns:p14="http://schemas.microsoft.com/office/powerpoint/2010/main" val="39951181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rgbClr val="FF0000"/>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9" restart="whenNotActive" fill="hold" evtFilter="cancelBubble" nodeType="interactiveSeq">
                <p:stCondLst>
                  <p:cond evt="onClick" delay="0">
                    <p:tgtEl>
                      <p:spTgt spid="8"/>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8"/>
                                        </p:tgtEl>
                                        <p:attrNameLst>
                                          <p:attrName>fillcolor</p:attrName>
                                        </p:attrNameLst>
                                      </p:cBhvr>
                                      <p:to>
                                        <a:srgbClr val="FF0000"/>
                                      </p:to>
                                    </p:animClr>
                                    <p:set>
                                      <p:cBhvr>
                                        <p:cTn id="14" dur="2000" fill="hold"/>
                                        <p:tgtEl>
                                          <p:spTgt spid="8"/>
                                        </p:tgtEl>
                                        <p:attrNameLst>
                                          <p:attrName>fill.type</p:attrName>
                                        </p:attrNameLst>
                                      </p:cBhvr>
                                      <p:to>
                                        <p:strVal val="solid"/>
                                      </p:to>
                                    </p:set>
                                    <p:set>
                                      <p:cBhvr>
                                        <p:cTn id="15"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7"/>
                                        </p:tgtEl>
                                        <p:attrNameLst>
                                          <p:attrName>fillcolor</p:attrName>
                                        </p:attrNameLst>
                                      </p:cBhvr>
                                      <p:to>
                                        <a:srgbClr val="33CC33"/>
                                      </p:to>
                                    </p:animClr>
                                    <p:set>
                                      <p:cBhvr>
                                        <p:cTn id="21" dur="2000" fill="hold"/>
                                        <p:tgtEl>
                                          <p:spTgt spid="7"/>
                                        </p:tgtEl>
                                        <p:attrNameLst>
                                          <p:attrName>fill.type</p:attrName>
                                        </p:attrNameLst>
                                      </p:cBhvr>
                                      <p:to>
                                        <p:strVal val="solid"/>
                                      </p:to>
                                    </p:set>
                                    <p:set>
                                      <p:cBhvr>
                                        <p:cTn id="22"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FF0000"/>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5400" b="1" dirty="0" smtClean="0">
                <a:solidFill>
                  <a:srgbClr val="FF0000"/>
                </a:solidFill>
              </a:rPr>
              <a:t>Вопрос: </a:t>
            </a:r>
            <a:r>
              <a:rPr lang="ru-RU" sz="5400" b="1" dirty="0" smtClean="0">
                <a:solidFill>
                  <a:schemeClr val="tx1"/>
                </a:solidFill>
              </a:rPr>
              <a:t>Как называется первый день Масленицы? </a:t>
            </a:r>
            <a:endParaRPr lang="ru-RU" sz="5400" b="1" dirty="0">
              <a:solidFill>
                <a:schemeClr val="tx1"/>
              </a:solidFill>
            </a:endParaRPr>
          </a:p>
        </p:txBody>
      </p:sp>
      <p:sp>
        <p:nvSpPr>
          <p:cNvPr id="3" name="Объект 2"/>
          <p:cNvSpPr>
            <a:spLocks noGrp="1"/>
          </p:cNvSpPr>
          <p:nvPr>
            <p:ph idx="1"/>
          </p:nvPr>
        </p:nvSpPr>
        <p:spPr>
          <a:xfrm>
            <a:off x="1097280" y="2005679"/>
            <a:ext cx="10058400" cy="4023360"/>
          </a:xfrm>
        </p:spPr>
        <p:txBody>
          <a:bodyPr>
            <a:noAutofit/>
          </a:bodyPr>
          <a:lstStyle/>
          <a:p>
            <a:pPr marL="0" indent="0">
              <a:lnSpc>
                <a:spcPct val="0"/>
              </a:lnSpc>
              <a:buNone/>
            </a:pPr>
            <a:r>
              <a:rPr lang="ru-RU" sz="1800" dirty="0" smtClean="0"/>
              <a:t>Ой</a:t>
            </a:r>
            <a:r>
              <a:rPr lang="ru-RU" sz="1800" dirty="0"/>
              <a:t>, да Масленица</a:t>
            </a:r>
          </a:p>
          <a:p>
            <a:pPr marL="0" indent="0">
              <a:lnSpc>
                <a:spcPct val="0"/>
              </a:lnSpc>
              <a:buNone/>
            </a:pPr>
            <a:r>
              <a:rPr lang="ru-RU" sz="1800" dirty="0"/>
              <a:t>На двор въезжает!</a:t>
            </a:r>
          </a:p>
          <a:p>
            <a:pPr marL="0" indent="0">
              <a:lnSpc>
                <a:spcPct val="0"/>
              </a:lnSpc>
              <a:buNone/>
            </a:pPr>
            <a:r>
              <a:rPr lang="ru-RU" sz="1800" dirty="0"/>
              <a:t>Широкая на двор въезжает!</a:t>
            </a:r>
          </a:p>
          <a:p>
            <a:pPr marL="0" indent="0">
              <a:lnSpc>
                <a:spcPct val="0"/>
              </a:lnSpc>
              <a:buNone/>
            </a:pPr>
            <a:r>
              <a:rPr lang="ru-RU" sz="1800" dirty="0"/>
              <a:t>Ой, да Масленица,</a:t>
            </a:r>
          </a:p>
          <a:p>
            <a:pPr marL="0" indent="0">
              <a:lnSpc>
                <a:spcPct val="0"/>
              </a:lnSpc>
              <a:buNone/>
            </a:pPr>
            <a:r>
              <a:rPr lang="ru-RU" sz="1800" dirty="0"/>
              <a:t>Широкая, погости недельку,</a:t>
            </a:r>
          </a:p>
          <a:p>
            <a:pPr marL="0" indent="0">
              <a:lnSpc>
                <a:spcPct val="0"/>
              </a:lnSpc>
              <a:buNone/>
            </a:pPr>
            <a:r>
              <a:rPr lang="ru-RU" sz="1800" dirty="0"/>
              <a:t>Недельку!</a:t>
            </a:r>
          </a:p>
          <a:p>
            <a:pPr marL="0" indent="0">
              <a:buNone/>
            </a:pPr>
            <a:r>
              <a:rPr lang="ru-RU" sz="1800" dirty="0"/>
              <a:t>Вот такие песни распевали девушки, парни, брали соломенное чучело - Масленицу - и ходили с ним по деревне. Степенный народ встречу Масленицы начинал с посещения родных. К первому дню Масленицы сооружались общественные горки, качели, балаганы для скоморохов, столы со сладкими </a:t>
            </a:r>
            <a:r>
              <a:rPr lang="ru-RU" sz="1800" dirty="0" smtClean="0"/>
              <a:t>яствами.</a:t>
            </a:r>
          </a:p>
          <a:p>
            <a:pPr marL="0" indent="0">
              <a:buNone/>
            </a:pPr>
            <a:endParaRPr lang="ru-RU" sz="1800" dirty="0"/>
          </a:p>
          <a:p>
            <a:pPr marL="0" indent="0">
              <a:buNone/>
            </a:pPr>
            <a:endParaRPr lang="ru-RU" sz="1800" dirty="0" smtClean="0"/>
          </a:p>
          <a:p>
            <a:pPr marL="0" indent="0">
              <a:buNone/>
            </a:pPr>
            <a:r>
              <a:rPr lang="ru-RU" sz="1800" b="1" dirty="0" smtClean="0"/>
              <a:t>                                    </a:t>
            </a:r>
          </a:p>
          <a:p>
            <a:pPr marL="0" indent="0">
              <a:buNone/>
            </a:pPr>
            <a:r>
              <a:rPr lang="ru-RU" sz="1800" b="1" dirty="0"/>
              <a:t> </a:t>
            </a:r>
            <a:r>
              <a:rPr lang="ru-RU" sz="1800" b="1" dirty="0" smtClean="0"/>
              <a:t>                                    </a:t>
            </a:r>
            <a:endParaRPr lang="ru-RU" sz="1800" dirty="0"/>
          </a:p>
        </p:txBody>
      </p:sp>
      <p:sp>
        <p:nvSpPr>
          <p:cNvPr id="5" name="Овал 4"/>
          <p:cNvSpPr/>
          <p:nvPr/>
        </p:nvSpPr>
        <p:spPr>
          <a:xfrm>
            <a:off x="997527" y="5118871"/>
            <a:ext cx="2502131" cy="86452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200" b="1" dirty="0" smtClean="0"/>
          </a:p>
          <a:p>
            <a:endParaRPr lang="ru-RU" sz="1200" b="1" dirty="0"/>
          </a:p>
          <a:p>
            <a:pPr algn="ctr"/>
            <a:r>
              <a:rPr lang="ru-RU" sz="2000" b="1" dirty="0" smtClean="0">
                <a:solidFill>
                  <a:schemeClr val="tx1"/>
                </a:solidFill>
              </a:rPr>
              <a:t>Понедельник </a:t>
            </a:r>
            <a:r>
              <a:rPr lang="ru-RU" sz="2000" b="1" dirty="0">
                <a:solidFill>
                  <a:schemeClr val="tx1"/>
                </a:solidFill>
              </a:rPr>
              <a:t>-</a:t>
            </a:r>
            <a:r>
              <a:rPr lang="ru-RU" sz="2000" b="1" dirty="0" smtClean="0">
                <a:solidFill>
                  <a:schemeClr val="tx1"/>
                </a:solidFill>
              </a:rPr>
              <a:t>«</a:t>
            </a:r>
            <a:r>
              <a:rPr lang="ru-RU" sz="2000" b="1" dirty="0">
                <a:solidFill>
                  <a:schemeClr val="tx1"/>
                </a:solidFill>
              </a:rPr>
              <a:t>встреча»</a:t>
            </a:r>
          </a:p>
          <a:p>
            <a:r>
              <a:rPr lang="ru-RU" sz="1200" b="1" dirty="0"/>
              <a:t>             </a:t>
            </a:r>
            <a:endParaRPr lang="ru-RU" sz="1200" dirty="0"/>
          </a:p>
          <a:p>
            <a:pPr algn="ctr"/>
            <a:endParaRPr lang="ru-RU" dirty="0"/>
          </a:p>
        </p:txBody>
      </p:sp>
      <p:sp>
        <p:nvSpPr>
          <p:cNvPr id="4" name="Блок-схема: магнитный диск 3"/>
          <p:cNvSpPr/>
          <p:nvPr/>
        </p:nvSpPr>
        <p:spPr>
          <a:xfrm>
            <a:off x="1362767" y="5118871"/>
            <a:ext cx="1771650" cy="91016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ОТВЕТ</a:t>
            </a:r>
            <a:endParaRPr lang="ru-RU" dirty="0"/>
          </a:p>
        </p:txBody>
      </p:sp>
      <p:pic>
        <p:nvPicPr>
          <p:cNvPr id="7" name="Рисунок 6">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4140" y="4721501"/>
            <a:ext cx="1886988" cy="1413419"/>
          </a:xfrm>
          <a:prstGeom prst="ellipse">
            <a:avLst/>
          </a:prstGeom>
          <a:ln>
            <a:noFill/>
          </a:ln>
          <a:effectLst>
            <a:softEdge rad="112500"/>
          </a:effectLst>
        </p:spPr>
      </p:pic>
    </p:spTree>
    <p:extLst>
      <p:ext uri="{BB962C8B-B14F-4D97-AF65-F5344CB8AC3E}">
        <p14:creationId xmlns:p14="http://schemas.microsoft.com/office/powerpoint/2010/main" val="405263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Вопрос: </a:t>
            </a:r>
            <a:r>
              <a:rPr lang="ru-RU" b="1" dirty="0" smtClean="0">
                <a:solidFill>
                  <a:schemeClr val="tx1"/>
                </a:solidFill>
              </a:rPr>
              <a:t>Выберите правильный ответ про второй день Масленицы. Как он назывался?</a:t>
            </a:r>
            <a:endParaRPr lang="ru-RU" dirty="0"/>
          </a:p>
        </p:txBody>
      </p:sp>
      <p:sp>
        <p:nvSpPr>
          <p:cNvPr id="3" name="Объект 2"/>
          <p:cNvSpPr>
            <a:spLocks noGrp="1"/>
          </p:cNvSpPr>
          <p:nvPr>
            <p:ph idx="1"/>
          </p:nvPr>
        </p:nvSpPr>
        <p:spPr/>
        <p:txBody>
          <a:bodyPr>
            <a:normAutofit/>
          </a:bodyPr>
          <a:lstStyle/>
          <a:p>
            <a:r>
              <a:rPr lang="ru-RU" sz="1800" dirty="0"/>
              <a:t>С утра приглашались девицы-молодицы покататься на санках на горах, поесть блины, устраивались девичьи качели, поездки на лошадях, воздвигались снежные городки.</a:t>
            </a:r>
          </a:p>
          <a:p>
            <a:r>
              <a:rPr lang="ru-RU" sz="1800" dirty="0"/>
              <a:t>Самое любимое дело на Масленицу - кататься на </a:t>
            </a:r>
            <a:r>
              <a:rPr lang="ru-RU" sz="1800" dirty="0" err="1"/>
              <a:t>корежках</a:t>
            </a:r>
            <a:r>
              <a:rPr lang="ru-RU" sz="1800" dirty="0"/>
              <a:t>-досках, залитых водой и замороженных на холоде. </a:t>
            </a:r>
            <a:r>
              <a:rPr lang="ru-RU" sz="1800" dirty="0" err="1"/>
              <a:t>Корежки</a:t>
            </a:r>
            <a:r>
              <a:rPr lang="ru-RU" sz="1800" dirty="0"/>
              <a:t> заменяли санки, салазки. Для катания на </a:t>
            </a:r>
            <a:r>
              <a:rPr lang="ru-RU" sz="1800" dirty="0" err="1"/>
              <a:t>корежках</a:t>
            </a:r>
            <a:r>
              <a:rPr lang="ru-RU" sz="1800" dirty="0"/>
              <a:t> выстраивали на крутом берегу катушку из толстых бревен и жердей. У такой катушки «бег» («разбег») был до трехсот метров, чтобы дух при катании захватывало.</a:t>
            </a:r>
          </a:p>
          <a:p>
            <a:r>
              <a:rPr lang="ru-RU" sz="1800" dirty="0" smtClean="0"/>
              <a:t>В </a:t>
            </a:r>
            <a:r>
              <a:rPr lang="ru-RU" sz="1800" dirty="0"/>
              <a:t>народе говаривали: кто дальше всех с горки скатится, у того в доме лен будет длинный, и масло хорошо будет сбиваться. Вот ребята и старались</a:t>
            </a:r>
            <a:r>
              <a:rPr lang="ru-RU" sz="1800" dirty="0" smtClean="0"/>
              <a:t>.</a:t>
            </a:r>
            <a:endParaRPr lang="en-US" sz="1800" dirty="0" smtClean="0"/>
          </a:p>
          <a:p>
            <a:endParaRPr lang="ru-RU" sz="1800" dirty="0"/>
          </a:p>
          <a:p>
            <a:endParaRPr lang="ru-RU" dirty="0"/>
          </a:p>
        </p:txBody>
      </p:sp>
      <p:sp>
        <p:nvSpPr>
          <p:cNvPr id="4" name="Скругленный прямоугольник 3"/>
          <p:cNvSpPr/>
          <p:nvPr/>
        </p:nvSpPr>
        <p:spPr>
          <a:xfrm>
            <a:off x="1221971" y="4447308"/>
            <a:ext cx="1712422" cy="6483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t>Заигрыши</a:t>
            </a:r>
            <a:endParaRPr lang="ru-RU" dirty="0"/>
          </a:p>
        </p:txBody>
      </p:sp>
      <p:sp>
        <p:nvSpPr>
          <p:cNvPr id="5" name="Скругленный прямоугольник 4"/>
          <p:cNvSpPr/>
          <p:nvPr/>
        </p:nvSpPr>
        <p:spPr>
          <a:xfrm>
            <a:off x="3585557" y="4447309"/>
            <a:ext cx="1712422" cy="6483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Отыгрыши</a:t>
            </a:r>
            <a:endParaRPr lang="ru-RU" dirty="0"/>
          </a:p>
        </p:txBody>
      </p:sp>
      <p:sp>
        <p:nvSpPr>
          <p:cNvPr id="6" name="Скругленный прямоугольник 5"/>
          <p:cNvSpPr/>
          <p:nvPr/>
        </p:nvSpPr>
        <p:spPr>
          <a:xfrm>
            <a:off x="1221971" y="5329075"/>
            <a:ext cx="1712422" cy="6483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t>Забавлялки</a:t>
            </a:r>
            <a:endParaRPr lang="ru-RU" dirty="0"/>
          </a:p>
        </p:txBody>
      </p:sp>
      <p:sp>
        <p:nvSpPr>
          <p:cNvPr id="7" name="Скругленный прямоугольник 6"/>
          <p:cNvSpPr/>
          <p:nvPr/>
        </p:nvSpPr>
        <p:spPr>
          <a:xfrm>
            <a:off x="3585557" y="5329075"/>
            <a:ext cx="1712422" cy="6483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t>Маслички</a:t>
            </a:r>
            <a:endParaRPr lang="ru-RU" dirty="0"/>
          </a:p>
        </p:txBody>
      </p:sp>
      <p:pic>
        <p:nvPicPr>
          <p:cNvPr id="8" name="Рисунок 7">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4140" y="4721501"/>
            <a:ext cx="1886988" cy="1413419"/>
          </a:xfrm>
          <a:prstGeom prst="ellipse">
            <a:avLst/>
          </a:prstGeom>
          <a:ln>
            <a:noFill/>
          </a:ln>
          <a:effectLst>
            <a:softEdge rad="112500"/>
          </a:effectLst>
        </p:spPr>
      </p:pic>
    </p:spTree>
    <p:extLst>
      <p:ext uri="{BB962C8B-B14F-4D97-AF65-F5344CB8AC3E}">
        <p14:creationId xmlns:p14="http://schemas.microsoft.com/office/powerpoint/2010/main" val="21824669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rgbClr val="00B050"/>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5" restart="whenNotActive" fill="hold" evtFilter="cancelBubble" nodeType="interactiveSeq">
                <p:stCondLst>
                  <p:cond evt="onClick" delay="0">
                    <p:tgtEl>
                      <p:spTgt spid="6"/>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1" restart="whenNotActive" fill="hold" evtFilter="cancelBubble" nodeType="interactiveSeq">
                <p:stCondLst>
                  <p:cond evt="onClick" delay="0">
                    <p:tgtEl>
                      <p:spTgt spid="7"/>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FF0000"/>
                </a:solidFill>
              </a:rPr>
              <a:t>Вопрос: </a:t>
            </a:r>
            <a:r>
              <a:rPr lang="ru-RU" b="1" dirty="0" smtClean="0">
                <a:solidFill>
                  <a:schemeClr val="tx1"/>
                </a:solidFill>
              </a:rPr>
              <a:t>Как называется третий день Масленицы? В тексте есть ответ</a:t>
            </a:r>
            <a:endParaRPr lang="ru-RU" dirty="0"/>
          </a:p>
        </p:txBody>
      </p:sp>
      <p:sp>
        <p:nvSpPr>
          <p:cNvPr id="3" name="Объект 2"/>
          <p:cNvSpPr>
            <a:spLocks noGrp="1"/>
          </p:cNvSpPr>
          <p:nvPr>
            <p:ph idx="1"/>
          </p:nvPr>
        </p:nvSpPr>
        <p:spPr/>
        <p:txBody>
          <a:bodyPr>
            <a:normAutofit/>
          </a:bodyPr>
          <a:lstStyle/>
          <a:p>
            <a:pPr indent="-36000">
              <a:lnSpc>
                <a:spcPct val="10000"/>
              </a:lnSpc>
            </a:pPr>
            <a:r>
              <a:rPr lang="ru-RU" sz="1900" dirty="0"/>
              <a:t>Тетушка Варвара,</a:t>
            </a:r>
          </a:p>
          <a:p>
            <a:pPr indent="-36000">
              <a:lnSpc>
                <a:spcPct val="10000"/>
              </a:lnSpc>
            </a:pPr>
            <a:r>
              <a:rPr lang="ru-RU" sz="1900" dirty="0"/>
              <a:t>М</a:t>
            </a:r>
            <a:r>
              <a:rPr lang="ru-RU" sz="1900" dirty="0" smtClean="0"/>
              <a:t>еня </a:t>
            </a:r>
            <a:r>
              <a:rPr lang="ru-RU" sz="1900" dirty="0"/>
              <a:t>матушка послала:</a:t>
            </a:r>
          </a:p>
          <a:p>
            <a:pPr indent="-36000">
              <a:lnSpc>
                <a:spcPct val="10000"/>
              </a:lnSpc>
            </a:pPr>
            <a:r>
              <a:rPr lang="ru-RU" sz="1900" dirty="0"/>
              <a:t>Дай сковороды да </a:t>
            </a:r>
            <a:r>
              <a:rPr lang="ru-RU" sz="1900" dirty="0" err="1"/>
              <a:t>сковородничка</a:t>
            </a:r>
            <a:r>
              <a:rPr lang="ru-RU" sz="1900" dirty="0"/>
              <a:t>,</a:t>
            </a:r>
          </a:p>
          <a:p>
            <a:pPr indent="-36000">
              <a:lnSpc>
                <a:spcPct val="10000"/>
              </a:lnSpc>
            </a:pPr>
            <a:r>
              <a:rPr lang="ru-RU" sz="1900" dirty="0"/>
              <a:t>М</a:t>
            </a:r>
            <a:r>
              <a:rPr lang="ru-RU" sz="1900" dirty="0" smtClean="0"/>
              <a:t>учки </a:t>
            </a:r>
            <a:r>
              <a:rPr lang="ru-RU" sz="1900" dirty="0"/>
              <a:t>да </a:t>
            </a:r>
            <a:r>
              <a:rPr lang="ru-RU" sz="1900" dirty="0" err="1"/>
              <a:t>подмазочки</a:t>
            </a:r>
            <a:r>
              <a:rPr lang="ru-RU" sz="1900" dirty="0"/>
              <a:t>.</a:t>
            </a:r>
          </a:p>
          <a:p>
            <a:pPr indent="-36000">
              <a:lnSpc>
                <a:spcPct val="10000"/>
              </a:lnSpc>
            </a:pPr>
            <a:r>
              <a:rPr lang="ru-RU" sz="1900" dirty="0"/>
              <a:t>Вода в печи, хочет блины печи.</a:t>
            </a:r>
          </a:p>
          <a:p>
            <a:pPr indent="-36000">
              <a:lnSpc>
                <a:spcPct val="10000"/>
              </a:lnSpc>
            </a:pPr>
            <a:r>
              <a:rPr lang="ru-RU" sz="1900" dirty="0"/>
              <a:t>Где блины, тут и мы.</a:t>
            </a:r>
          </a:p>
          <a:p>
            <a:r>
              <a:rPr lang="ru-RU" sz="1900" dirty="0"/>
              <a:t>В этот день люди лакомились блинами и другими масленичными яствами. Блины пеклись с бесконечным разнообразием: пшеничные, ячневые, овсяные, гречневые, из пресного и кислого теста.</a:t>
            </a:r>
          </a:p>
          <a:p>
            <a:r>
              <a:rPr lang="ru-RU" sz="1900" dirty="0"/>
              <a:t>Народ говаривал: «Блин не клин, брюха не распорет».</a:t>
            </a:r>
          </a:p>
          <a:p>
            <a:r>
              <a:rPr lang="ru-RU" sz="1900" dirty="0"/>
              <a:t>На «лакомки» тещи приглашали своих зятьев к блинам, а для забавы любимого зятя сзывали всех своих родных.</a:t>
            </a:r>
          </a:p>
          <a:p>
            <a:endParaRPr lang="ru-RU" dirty="0"/>
          </a:p>
        </p:txBody>
      </p:sp>
      <p:sp>
        <p:nvSpPr>
          <p:cNvPr id="4" name="Блок-схема: альтернативный процесс 3"/>
          <p:cNvSpPr/>
          <p:nvPr/>
        </p:nvSpPr>
        <p:spPr>
          <a:xfrm>
            <a:off x="1271846" y="5153891"/>
            <a:ext cx="1105593" cy="59020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Яства</a:t>
            </a:r>
            <a:endParaRPr lang="ru-RU" dirty="0"/>
          </a:p>
        </p:txBody>
      </p:sp>
      <p:sp>
        <p:nvSpPr>
          <p:cNvPr id="5" name="Блок-схема: альтернативный процесс 4"/>
          <p:cNvSpPr/>
          <p:nvPr/>
        </p:nvSpPr>
        <p:spPr>
          <a:xfrm>
            <a:off x="2554778" y="5145579"/>
            <a:ext cx="1302327" cy="59851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Тещин день</a:t>
            </a:r>
            <a:endParaRPr lang="ru-RU" dirty="0"/>
          </a:p>
        </p:txBody>
      </p:sp>
      <p:sp>
        <p:nvSpPr>
          <p:cNvPr id="6" name="Блок-схема: альтернативный процесс 5"/>
          <p:cNvSpPr/>
          <p:nvPr/>
        </p:nvSpPr>
        <p:spPr>
          <a:xfrm>
            <a:off x="4186844" y="5145579"/>
            <a:ext cx="1269077" cy="59851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Лакомка</a:t>
            </a:r>
            <a:endParaRPr lang="ru-RU" dirty="0"/>
          </a:p>
        </p:txBody>
      </p:sp>
      <p:sp>
        <p:nvSpPr>
          <p:cNvPr id="7" name="Блок-схема: альтернативный процесс 6"/>
          <p:cNvSpPr/>
          <p:nvPr/>
        </p:nvSpPr>
        <p:spPr>
          <a:xfrm>
            <a:off x="5691448" y="5162206"/>
            <a:ext cx="1124988" cy="58189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Среда</a:t>
            </a:r>
            <a:endParaRPr lang="ru-RU" dirty="0"/>
          </a:p>
        </p:txBody>
      </p:sp>
      <p:pic>
        <p:nvPicPr>
          <p:cNvPr id="8" name="Рисунок 7">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4140" y="4721501"/>
            <a:ext cx="1886988" cy="1413419"/>
          </a:xfrm>
          <a:prstGeom prst="ellipse">
            <a:avLst/>
          </a:prstGeom>
          <a:ln>
            <a:noFill/>
          </a:ln>
          <a:effectLst>
            <a:softEdge rad="112500"/>
          </a:effectLst>
        </p:spPr>
      </p:pic>
    </p:spTree>
    <p:extLst>
      <p:ext uri="{BB962C8B-B14F-4D97-AF65-F5344CB8AC3E}">
        <p14:creationId xmlns:p14="http://schemas.microsoft.com/office/powerpoint/2010/main" val="500711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emph" presetSubtype="6" fill="hold" nodeType="clickEffect">
                                  <p:stCondLst>
                                    <p:cond delay="0"/>
                                  </p:stCondLst>
                                  <p:childTnLst>
                                    <p:animClr clrSpc="hsl" dir="cw">
                                      <p:cBhvr>
                                        <p:cTn id="24" dur="2000" fill="hold"/>
                                        <p:tgtEl>
                                          <p:spTgt spid="6"/>
                                        </p:tgtEl>
                                        <p:attrNameLst>
                                          <p:attrName>fillcolor</p:attrName>
                                        </p:attrNameLst>
                                      </p:cBhvr>
                                      <p:to>
                                        <a:srgbClr val="00CC00"/>
                                      </p:to>
                                    </p:animClr>
                                    <p:set>
                                      <p:cBhvr>
                                        <p:cTn id="25" dur="2000" fill="hold"/>
                                        <p:tgtEl>
                                          <p:spTgt spid="6"/>
                                        </p:tgtEl>
                                        <p:attrNameLst>
                                          <p:attrName>fill.type</p:attrName>
                                        </p:attrNameLst>
                                      </p:cBhvr>
                                      <p:to>
                                        <p:strVal val="solid"/>
                                      </p:to>
                                    </p:set>
                                    <p:set>
                                      <p:cBhvr>
                                        <p:cTn id="26"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childTnLst>
        </p:cTn>
      </p:par>
    </p:tnLst>
    <p:bldLst>
      <p:bldP spid="4" grpId="0" animBg="1"/>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FF0000"/>
                </a:solidFill>
              </a:rPr>
              <a:t>Вопрос: </a:t>
            </a:r>
            <a:r>
              <a:rPr lang="ru-RU" b="1" dirty="0">
                <a:solidFill>
                  <a:schemeClr val="tx1"/>
                </a:solidFill>
              </a:rPr>
              <a:t>Как называется </a:t>
            </a:r>
            <a:r>
              <a:rPr lang="ru-RU" b="1" dirty="0" smtClean="0">
                <a:solidFill>
                  <a:schemeClr val="tx1"/>
                </a:solidFill>
              </a:rPr>
              <a:t>четвертый день </a:t>
            </a:r>
            <a:r>
              <a:rPr lang="ru-RU" b="1" dirty="0">
                <a:solidFill>
                  <a:schemeClr val="tx1"/>
                </a:solidFill>
              </a:rPr>
              <a:t>Масленицы?</a:t>
            </a:r>
            <a:endParaRPr lang="ru-RU" dirty="0"/>
          </a:p>
        </p:txBody>
      </p:sp>
      <p:sp>
        <p:nvSpPr>
          <p:cNvPr id="3" name="Объект 2"/>
          <p:cNvSpPr>
            <a:spLocks noGrp="1"/>
          </p:cNvSpPr>
          <p:nvPr>
            <p:ph idx="1"/>
          </p:nvPr>
        </p:nvSpPr>
        <p:spPr/>
        <p:txBody>
          <a:bodyPr/>
          <a:lstStyle/>
          <a:p>
            <a:r>
              <a:rPr lang="ru-RU" dirty="0" smtClean="0"/>
              <a:t>На </a:t>
            </a:r>
            <a:r>
              <a:rPr lang="ru-RU" dirty="0"/>
              <a:t>этот день приходилась середина масленой гульбы: позади - три дня, впереди - три дня. В этот день гуляли с утра до вечера, плясали, водили хороводы, пели частушки.</a:t>
            </a:r>
          </a:p>
          <a:p>
            <a:r>
              <a:rPr lang="ru-RU" dirty="0"/>
              <a:t>Молодоженов сажали в сани и спускали с горы заставляли при всех целоваться. Если уж кто отказывался - сталкивали в снег и за­сыпали их по самую шею...</a:t>
            </a:r>
          </a:p>
          <a:p>
            <a:r>
              <a:rPr lang="ru-RU" dirty="0"/>
              <a:t>Выходили в этот день и на «кулачки» - на кулачные бои. По правилам нельзя было прятать в рукавицу что-то тяжелое, бить ниже пояса и по затылку. Словом, в любой схватке русскому бойцу следовало помнить о чести, не терять голову. Сходились на реке, бились «сам на сам» или «стенка на стенку».</a:t>
            </a:r>
          </a:p>
          <a:p>
            <a:endParaRPr lang="ru-RU" dirty="0"/>
          </a:p>
        </p:txBody>
      </p:sp>
      <p:sp>
        <p:nvSpPr>
          <p:cNvPr id="4" name="Блок-схема: альтернативный процесс 3"/>
          <p:cNvSpPr/>
          <p:nvPr/>
        </p:nvSpPr>
        <p:spPr>
          <a:xfrm>
            <a:off x="1228725" y="4705350"/>
            <a:ext cx="1895475" cy="55245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Разгул</a:t>
            </a:r>
            <a:endParaRPr lang="ru-RU" dirty="0"/>
          </a:p>
        </p:txBody>
      </p:sp>
      <p:sp>
        <p:nvSpPr>
          <p:cNvPr id="5" name="Блок-схема: альтернативный процесс 4"/>
          <p:cNvSpPr/>
          <p:nvPr/>
        </p:nvSpPr>
        <p:spPr>
          <a:xfrm>
            <a:off x="3457575" y="4705350"/>
            <a:ext cx="1895475" cy="55245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Лежебока</a:t>
            </a:r>
            <a:endParaRPr lang="ru-RU" dirty="0"/>
          </a:p>
        </p:txBody>
      </p:sp>
      <p:sp>
        <p:nvSpPr>
          <p:cNvPr id="6" name="Блок-схема: альтернативный процесс 5"/>
          <p:cNvSpPr/>
          <p:nvPr/>
        </p:nvSpPr>
        <p:spPr>
          <a:xfrm>
            <a:off x="1228725" y="5425018"/>
            <a:ext cx="1895475" cy="55245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Схватка</a:t>
            </a:r>
            <a:endParaRPr lang="ru-RU" dirty="0"/>
          </a:p>
        </p:txBody>
      </p:sp>
      <p:sp>
        <p:nvSpPr>
          <p:cNvPr id="7" name="Блок-схема: альтернативный процесс 6"/>
          <p:cNvSpPr/>
          <p:nvPr/>
        </p:nvSpPr>
        <p:spPr>
          <a:xfrm>
            <a:off x="3457574" y="5425018"/>
            <a:ext cx="1895475" cy="55245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Гуляния</a:t>
            </a:r>
            <a:endParaRPr lang="ru-RU" dirty="0"/>
          </a:p>
        </p:txBody>
      </p:sp>
      <p:pic>
        <p:nvPicPr>
          <p:cNvPr id="8" name="Рисунок 7">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4140" y="4721501"/>
            <a:ext cx="1886988" cy="1413419"/>
          </a:xfrm>
          <a:prstGeom prst="ellipse">
            <a:avLst/>
          </a:prstGeom>
          <a:ln>
            <a:noFill/>
          </a:ln>
          <a:effectLst>
            <a:softEdge rad="112500"/>
          </a:effectLst>
        </p:spPr>
      </p:pic>
    </p:spTree>
    <p:extLst>
      <p:ext uri="{BB962C8B-B14F-4D97-AF65-F5344CB8AC3E}">
        <p14:creationId xmlns:p14="http://schemas.microsoft.com/office/powerpoint/2010/main" val="35643484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rgbClr val="00CC00"/>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5" restart="whenNotActive" fill="hold" evtFilter="cancelBubble" nodeType="interactiveSeq">
                <p:stCondLst>
                  <p:cond evt="onClick" delay="0">
                    <p:tgtEl>
                      <p:spTgt spid="6"/>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1" restart="whenNotActive" fill="hold" evtFilter="cancelBubble" nodeType="interactiveSeq">
                <p:stCondLst>
                  <p:cond evt="onClick" delay="0">
                    <p:tgtEl>
                      <p:spTgt spid="7"/>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FF0000"/>
                </a:solidFill>
              </a:rPr>
              <a:t>Вопрос: </a:t>
            </a:r>
            <a:r>
              <a:rPr lang="ru-RU" b="1" dirty="0">
                <a:solidFill>
                  <a:schemeClr val="tx1"/>
                </a:solidFill>
              </a:rPr>
              <a:t>Как называется </a:t>
            </a:r>
            <a:r>
              <a:rPr lang="ru-RU" b="1" dirty="0" smtClean="0">
                <a:solidFill>
                  <a:schemeClr val="tx1"/>
                </a:solidFill>
              </a:rPr>
              <a:t>пятый </a:t>
            </a:r>
            <a:r>
              <a:rPr lang="ru-RU" b="1" dirty="0">
                <a:solidFill>
                  <a:schemeClr val="tx1"/>
                </a:solidFill>
              </a:rPr>
              <a:t>день Масленицы?</a:t>
            </a:r>
            <a:endParaRPr lang="ru-RU" dirty="0"/>
          </a:p>
        </p:txBody>
      </p:sp>
      <p:sp>
        <p:nvSpPr>
          <p:cNvPr id="3" name="Объект 2"/>
          <p:cNvSpPr>
            <a:spLocks noGrp="1"/>
          </p:cNvSpPr>
          <p:nvPr>
            <p:ph idx="1"/>
          </p:nvPr>
        </p:nvSpPr>
        <p:spPr/>
        <p:txBody>
          <a:bodyPr/>
          <a:lstStyle/>
          <a:p>
            <a:r>
              <a:rPr lang="ru-RU" dirty="0"/>
              <a:t>Говаривали: «Хоть тещины блинки сладки, да тещ угощают на Масленую зятьки».</a:t>
            </a:r>
          </a:p>
          <a:p>
            <a:r>
              <a:rPr lang="ru-RU" dirty="0"/>
              <a:t>На тещины вечерки зятья угощают своих тещ блинами. Приглашения бывают почетные, со всею </a:t>
            </a:r>
            <a:r>
              <a:rPr lang="ru-RU" dirty="0" smtClean="0"/>
              <a:t>роднёй </a:t>
            </a:r>
            <a:r>
              <a:rPr lang="ru-RU" dirty="0"/>
              <a:t>к обеду, или запросто на один ужин. В старину зять обязан был с вечера лично приглашать тещу, а потом утром присылал нарядных </a:t>
            </a:r>
            <a:r>
              <a:rPr lang="ru-RU" dirty="0" err="1"/>
              <a:t>зватых</a:t>
            </a:r>
            <a:r>
              <a:rPr lang="ru-RU" dirty="0"/>
              <a:t>. Чем больше бывало </a:t>
            </a:r>
            <a:r>
              <a:rPr lang="ru-RU" dirty="0" err="1"/>
              <a:t>зватых</a:t>
            </a:r>
            <a:r>
              <a:rPr lang="ru-RU" dirty="0"/>
              <a:t>, тем теще более оказывалось почестей.</a:t>
            </a:r>
          </a:p>
          <a:p>
            <a:r>
              <a:rPr lang="ru-RU" dirty="0"/>
              <a:t>Девушки в полдень выносили блины в миске на голове. Они шли к </a:t>
            </a:r>
            <a:r>
              <a:rPr lang="ru-RU" dirty="0" err="1"/>
              <a:t>катливой</a:t>
            </a:r>
            <a:r>
              <a:rPr lang="ru-RU" dirty="0"/>
              <a:t> горке. Тот парень, которому девушка была люба, торо­пился отведать блинка, </a:t>
            </a:r>
            <a:r>
              <a:rPr lang="ru-RU" dirty="0" err="1"/>
              <a:t>спознать</a:t>
            </a:r>
            <a:r>
              <a:rPr lang="ru-RU" dirty="0"/>
              <a:t>: добрая ли хозяйка из нее выйдет? Ведь она у печи этим утром выстояла, блины творила.</a:t>
            </a:r>
          </a:p>
          <a:p>
            <a:endParaRPr lang="ru-RU" dirty="0"/>
          </a:p>
        </p:txBody>
      </p:sp>
      <p:sp>
        <p:nvSpPr>
          <p:cNvPr id="4" name="Блок-схема: альтернативный процесс 3"/>
          <p:cNvSpPr/>
          <p:nvPr/>
        </p:nvSpPr>
        <p:spPr>
          <a:xfrm>
            <a:off x="1333500" y="4695825"/>
            <a:ext cx="1857375" cy="51435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Крайний</a:t>
            </a:r>
            <a:endParaRPr lang="ru-RU" dirty="0"/>
          </a:p>
        </p:txBody>
      </p:sp>
      <p:sp>
        <p:nvSpPr>
          <p:cNvPr id="5" name="Блок-схема: альтернативный процесс 4"/>
          <p:cNvSpPr/>
          <p:nvPr/>
        </p:nvSpPr>
        <p:spPr>
          <a:xfrm>
            <a:off x="1333499" y="5354744"/>
            <a:ext cx="1857375" cy="51435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t>Катливый</a:t>
            </a:r>
            <a:endParaRPr lang="ru-RU" dirty="0"/>
          </a:p>
        </p:txBody>
      </p:sp>
      <p:sp>
        <p:nvSpPr>
          <p:cNvPr id="6" name="Блок-схема: альтернативный процесс 5"/>
          <p:cNvSpPr/>
          <p:nvPr/>
        </p:nvSpPr>
        <p:spPr>
          <a:xfrm>
            <a:off x="3427095" y="4695825"/>
            <a:ext cx="1857375" cy="51435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Тещины вечерки</a:t>
            </a:r>
            <a:endParaRPr lang="ru-RU" dirty="0"/>
          </a:p>
        </p:txBody>
      </p:sp>
      <p:sp>
        <p:nvSpPr>
          <p:cNvPr id="7" name="Блок-схема: альтернативный процесс 6"/>
          <p:cNvSpPr/>
          <p:nvPr/>
        </p:nvSpPr>
        <p:spPr>
          <a:xfrm>
            <a:off x="3427095" y="5320243"/>
            <a:ext cx="1857375" cy="51435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t>Зватый</a:t>
            </a:r>
            <a:endParaRPr lang="ru-RU" dirty="0"/>
          </a:p>
        </p:txBody>
      </p:sp>
      <p:pic>
        <p:nvPicPr>
          <p:cNvPr id="8" name="Рисунок 7">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4140" y="4721501"/>
            <a:ext cx="1886988" cy="1413419"/>
          </a:xfrm>
          <a:prstGeom prst="ellipse">
            <a:avLst/>
          </a:prstGeom>
          <a:ln>
            <a:noFill/>
          </a:ln>
          <a:effectLst>
            <a:softEdge rad="112500"/>
          </a:effectLst>
        </p:spPr>
      </p:pic>
    </p:spTree>
    <p:extLst>
      <p:ext uri="{BB962C8B-B14F-4D97-AF65-F5344CB8AC3E}">
        <p14:creationId xmlns:p14="http://schemas.microsoft.com/office/powerpoint/2010/main" val="11515409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emph" presetSubtype="2" fill="hold" nodeType="clickEffect">
                                  <p:stCondLst>
                                    <p:cond delay="0"/>
                                  </p:stCondLst>
                                  <p:childTnLst>
                                    <p:animClr clrSpc="rgb" dir="cw">
                                      <p:cBhvr>
                                        <p:cTn id="12" dur="2000" fill="hold"/>
                                        <p:tgtEl>
                                          <p:spTgt spid="6"/>
                                        </p:tgtEl>
                                        <p:attrNameLst>
                                          <p:attrName>fillcolor</p:attrName>
                                        </p:attrNameLst>
                                      </p:cBhvr>
                                      <p:to>
                                        <a:srgbClr val="00CC00"/>
                                      </p:to>
                                    </p:animClr>
                                    <p:set>
                                      <p:cBhvr>
                                        <p:cTn id="13" dur="2000" fill="hold"/>
                                        <p:tgtEl>
                                          <p:spTgt spid="6"/>
                                        </p:tgtEl>
                                        <p:attrNameLst>
                                          <p:attrName>fill.type</p:attrName>
                                        </p:attrNameLst>
                                      </p:cBhvr>
                                      <p:to>
                                        <p:strVal val="solid"/>
                                      </p:to>
                                    </p:set>
                                    <p:set>
                                      <p:cBhvr>
                                        <p:cTn id="14" dur="2000" fill="hold"/>
                                        <p:tgtEl>
                                          <p:spTgt spid="6"/>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15" restart="whenNotActive" fill="hold" evtFilter="cancelBubble" nodeType="interactiveSeq">
                <p:stCondLst>
                  <p:cond evt="onClick" delay="0">
                    <p:tgtEl>
                      <p:spTgt spid="6"/>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1" restart="whenNotActive" fill="hold" evtFilter="cancelBubble" nodeType="interactiveSeq">
                <p:stCondLst>
                  <p:cond evt="onClick" delay="0">
                    <p:tgtEl>
                      <p:spTgt spid="7"/>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4" grpId="0" animBg="1"/>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Как называется поэтическое произведение такого рода?</a:t>
            </a:r>
          </a:p>
        </p:txBody>
      </p:sp>
      <p:sp>
        <p:nvSpPr>
          <p:cNvPr id="3" name="Объект 2"/>
          <p:cNvSpPr>
            <a:spLocks noGrp="1"/>
          </p:cNvSpPr>
          <p:nvPr>
            <p:ph idx="1"/>
          </p:nvPr>
        </p:nvSpPr>
        <p:spPr/>
        <p:txBody>
          <a:bodyPr/>
          <a:lstStyle/>
          <a:p>
            <a:r>
              <a:rPr lang="ru-RU" i="1" dirty="0"/>
              <a:t>«Ох, Масленица Прасковея,</a:t>
            </a:r>
            <a:r>
              <a:rPr lang="ru-RU" dirty="0"/>
              <a:t/>
            </a:r>
            <a:br>
              <a:rPr lang="ru-RU" dirty="0"/>
            </a:br>
            <a:r>
              <a:rPr lang="ru-RU" i="1" dirty="0"/>
              <a:t>Приходи к нам поскорее!</a:t>
            </a:r>
            <a:r>
              <a:rPr lang="ru-RU" dirty="0"/>
              <a:t/>
            </a:r>
            <a:br>
              <a:rPr lang="ru-RU" dirty="0"/>
            </a:br>
            <a:r>
              <a:rPr lang="ru-RU" i="1" dirty="0"/>
              <a:t>Ой, Масленица-</a:t>
            </a:r>
            <a:r>
              <a:rPr lang="ru-RU" i="1" dirty="0" err="1"/>
              <a:t>хорошейка</a:t>
            </a:r>
            <a:r>
              <a:rPr lang="ru-RU" i="1" dirty="0"/>
              <a:t>,</a:t>
            </a:r>
            <a:r>
              <a:rPr lang="ru-RU" dirty="0"/>
              <a:t/>
            </a:r>
            <a:br>
              <a:rPr lang="ru-RU" dirty="0"/>
            </a:br>
            <a:r>
              <a:rPr lang="ru-RU" i="1" dirty="0"/>
              <a:t>Встречаем тебя хорошенько:</a:t>
            </a:r>
            <a:r>
              <a:rPr lang="ru-RU" dirty="0"/>
              <a:t/>
            </a:r>
            <a:br>
              <a:rPr lang="ru-RU" dirty="0"/>
            </a:br>
            <a:r>
              <a:rPr lang="ru-RU" i="1" dirty="0"/>
              <a:t>С варениками, с блинами,</a:t>
            </a:r>
            <a:r>
              <a:rPr lang="ru-RU" dirty="0"/>
              <a:t/>
            </a:r>
            <a:br>
              <a:rPr lang="ru-RU" dirty="0"/>
            </a:br>
            <a:r>
              <a:rPr lang="ru-RU" i="1" dirty="0"/>
              <a:t>С мягкими пирогами,</a:t>
            </a:r>
            <a:r>
              <a:rPr lang="ru-RU" dirty="0"/>
              <a:t/>
            </a:r>
            <a:br>
              <a:rPr lang="ru-RU" dirty="0"/>
            </a:br>
            <a:r>
              <a:rPr lang="ru-RU" i="1" dirty="0"/>
              <a:t>С сыром, с маслом, с калачом</a:t>
            </a:r>
            <a:r>
              <a:rPr lang="ru-RU" dirty="0"/>
              <a:t/>
            </a:r>
            <a:br>
              <a:rPr lang="ru-RU" dirty="0"/>
            </a:br>
            <a:r>
              <a:rPr lang="ru-RU" i="1" dirty="0"/>
              <a:t>И печёным яйцом».</a:t>
            </a:r>
            <a:endParaRPr lang="ru-RU" dirty="0"/>
          </a:p>
        </p:txBody>
      </p:sp>
      <p:sp>
        <p:nvSpPr>
          <p:cNvPr id="4" name="Блок-схема: альтернативный процесс 3"/>
          <p:cNvSpPr/>
          <p:nvPr/>
        </p:nvSpPr>
        <p:spPr>
          <a:xfrm>
            <a:off x="1255222" y="4389120"/>
            <a:ext cx="1637607" cy="57357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t>Встречайка</a:t>
            </a:r>
            <a:endParaRPr lang="ru-RU" dirty="0"/>
          </a:p>
        </p:txBody>
      </p:sp>
      <p:sp>
        <p:nvSpPr>
          <p:cNvPr id="5" name="Блок-схема: альтернативный процесс 4"/>
          <p:cNvSpPr/>
          <p:nvPr/>
        </p:nvSpPr>
        <p:spPr>
          <a:xfrm>
            <a:off x="1255222" y="5129107"/>
            <a:ext cx="1637607" cy="57357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t>Закличка</a:t>
            </a:r>
            <a:endParaRPr lang="ru-RU" dirty="0"/>
          </a:p>
        </p:txBody>
      </p:sp>
      <p:sp>
        <p:nvSpPr>
          <p:cNvPr id="6" name="Блок-схема: альтернативный процесс 5"/>
          <p:cNvSpPr/>
          <p:nvPr/>
        </p:nvSpPr>
        <p:spPr>
          <a:xfrm>
            <a:off x="3120044" y="4389120"/>
            <a:ext cx="1637607" cy="57357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t>Кричалка</a:t>
            </a:r>
            <a:endParaRPr lang="ru-RU" dirty="0"/>
          </a:p>
        </p:txBody>
      </p:sp>
      <p:sp>
        <p:nvSpPr>
          <p:cNvPr id="7" name="Блок-схема: альтернативный процесс 6"/>
          <p:cNvSpPr/>
          <p:nvPr/>
        </p:nvSpPr>
        <p:spPr>
          <a:xfrm>
            <a:off x="3120044" y="5129107"/>
            <a:ext cx="1709651" cy="57357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Стихотворение</a:t>
            </a:r>
            <a:endParaRPr lang="ru-RU" dirty="0"/>
          </a:p>
        </p:txBody>
      </p:sp>
      <p:pic>
        <p:nvPicPr>
          <p:cNvPr id="8" name="Рисунок 7">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8692" y="4455675"/>
            <a:ext cx="1886988" cy="1413419"/>
          </a:xfrm>
          <a:prstGeom prst="ellipse">
            <a:avLst/>
          </a:prstGeom>
          <a:ln>
            <a:noFill/>
          </a:ln>
          <a:effectLst>
            <a:softEdge rad="112500"/>
          </a:effectLst>
        </p:spPr>
      </p:pic>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4550" y="1807301"/>
            <a:ext cx="3810000" cy="2540000"/>
          </a:xfrm>
          <a:prstGeom prst="rect">
            <a:avLst/>
          </a:prstGeom>
        </p:spPr>
      </p:pic>
    </p:spTree>
    <p:extLst>
      <p:ext uri="{BB962C8B-B14F-4D97-AF65-F5344CB8AC3E}">
        <p14:creationId xmlns:p14="http://schemas.microsoft.com/office/powerpoint/2010/main" val="40920736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2000" fill="hold"/>
                                        <p:tgtEl>
                                          <p:spTgt spid="5"/>
                                        </p:tgtEl>
                                        <p:attrNameLst>
                                          <p:attrName>fillcolor</p:attrName>
                                        </p:attrNameLst>
                                      </p:cBhvr>
                                      <p:to>
                                        <a:srgbClr val="00CC00"/>
                                      </p:to>
                                    </p:animClr>
                                    <p:set>
                                      <p:cBhvr>
                                        <p:cTn id="19" dur="2000" fill="hold"/>
                                        <p:tgtEl>
                                          <p:spTgt spid="5"/>
                                        </p:tgtEl>
                                        <p:attrNameLst>
                                          <p:attrName>fill.type</p:attrName>
                                        </p:attrNameLst>
                                      </p:cBhvr>
                                      <p:to>
                                        <p:strVal val="solid"/>
                                      </p:to>
                                    </p:set>
                                    <p:set>
                                      <p:cBhvr>
                                        <p:cTn id="20" dur="2000" fill="hold"/>
                                        <p:tgtEl>
                                          <p:spTgt spid="5"/>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21" restart="whenNotActive" fill="hold" evtFilter="cancelBubble" nodeType="interactiveSeq">
                <p:stCondLst>
                  <p:cond evt="onClick" delay="0">
                    <p:tgtEl>
                      <p:spTgt spid="7"/>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4"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Ответьте на 2 вопроса</a:t>
            </a:r>
            <a:endParaRPr lang="ru-RU" dirty="0"/>
          </a:p>
        </p:txBody>
      </p:sp>
      <p:sp>
        <p:nvSpPr>
          <p:cNvPr id="3" name="Объект 2"/>
          <p:cNvSpPr>
            <a:spLocks noGrp="1"/>
          </p:cNvSpPr>
          <p:nvPr>
            <p:ph idx="1"/>
          </p:nvPr>
        </p:nvSpPr>
        <p:spPr/>
        <p:txBody>
          <a:bodyPr/>
          <a:lstStyle/>
          <a:p>
            <a:pPr algn="ctr" fontAlgn="base"/>
            <a:r>
              <a:rPr lang="ru-RU" sz="4000" b="1" dirty="0">
                <a:effectLst>
                  <a:outerShdw blurRad="38100" dist="38100" dir="2700000" algn="tl">
                    <a:srgbClr val="000000">
                      <a:alpha val="43137"/>
                    </a:srgbClr>
                  </a:outerShdw>
                </a:effectLst>
              </a:rPr>
              <a:t>Что провожает Масленица</a:t>
            </a:r>
            <a:r>
              <a:rPr lang="ru-RU" sz="4000" b="1" dirty="0" smtClean="0">
                <a:effectLst>
                  <a:outerShdw blurRad="38100" dist="38100" dir="2700000" algn="tl">
                    <a:srgbClr val="000000">
                      <a:alpha val="43137"/>
                    </a:srgbClr>
                  </a:outerShdw>
                </a:effectLst>
              </a:rPr>
              <a:t>?</a:t>
            </a:r>
            <a:endParaRPr lang="ru-RU" sz="4000" dirty="0" smtClean="0"/>
          </a:p>
          <a:p>
            <a:pPr algn="ctr" fontAlgn="base"/>
            <a:r>
              <a:rPr lang="ru-RU" sz="4000" b="1" dirty="0" smtClean="0"/>
              <a:t>Ответ</a:t>
            </a:r>
            <a:r>
              <a:rPr lang="ru-RU" sz="4000" b="1" dirty="0"/>
              <a:t>:</a:t>
            </a:r>
            <a:r>
              <a:rPr lang="ru-RU" sz="4000" dirty="0"/>
              <a:t> </a:t>
            </a:r>
            <a:r>
              <a:rPr lang="ru-RU" sz="4400" b="1" dirty="0" smtClean="0">
                <a:solidFill>
                  <a:srgbClr val="FF0000"/>
                </a:solidFill>
              </a:rPr>
              <a:t>Зиму</a:t>
            </a:r>
            <a:endParaRPr lang="ru-RU" sz="4400" b="1" dirty="0">
              <a:solidFill>
                <a:srgbClr val="FF0000"/>
              </a:solidFill>
            </a:endParaRPr>
          </a:p>
          <a:p>
            <a:pPr algn="ctr" fontAlgn="base"/>
            <a:r>
              <a:rPr lang="ru-RU" sz="4000" b="1" dirty="0" smtClean="0">
                <a:effectLst>
                  <a:outerShdw blurRad="38100" dist="38100" dir="2700000" algn="tl">
                    <a:srgbClr val="000000">
                      <a:alpha val="43137"/>
                    </a:srgbClr>
                  </a:outerShdw>
                </a:effectLst>
              </a:rPr>
              <a:t>Что </a:t>
            </a:r>
            <a:r>
              <a:rPr lang="ru-RU" sz="4000" b="1" dirty="0">
                <a:effectLst>
                  <a:outerShdw blurRad="38100" dist="38100" dir="2700000" algn="tl">
                    <a:srgbClr val="000000">
                      <a:alpha val="43137"/>
                    </a:srgbClr>
                  </a:outerShdw>
                </a:effectLst>
              </a:rPr>
              <a:t>встречает Масленица</a:t>
            </a:r>
            <a:r>
              <a:rPr lang="ru-RU" sz="4000" b="1" dirty="0" smtClean="0">
                <a:effectLst>
                  <a:outerShdw blurRad="38100" dist="38100" dir="2700000" algn="tl">
                    <a:srgbClr val="000000">
                      <a:alpha val="43137"/>
                    </a:srgbClr>
                  </a:outerShdw>
                </a:effectLst>
              </a:rPr>
              <a:t>?</a:t>
            </a:r>
            <a:endParaRPr lang="ru-RU" sz="4000" dirty="0" smtClean="0"/>
          </a:p>
          <a:p>
            <a:pPr algn="ctr" fontAlgn="base"/>
            <a:r>
              <a:rPr lang="ru-RU" sz="4000" b="1" dirty="0" smtClean="0"/>
              <a:t>Ответ</a:t>
            </a:r>
            <a:r>
              <a:rPr lang="ru-RU" sz="4000" b="1" dirty="0"/>
              <a:t>:</a:t>
            </a:r>
            <a:r>
              <a:rPr lang="ru-RU" sz="4000" dirty="0"/>
              <a:t> </a:t>
            </a:r>
            <a:r>
              <a:rPr lang="ru-RU" sz="4000" b="1" dirty="0" smtClean="0">
                <a:solidFill>
                  <a:srgbClr val="FF0000"/>
                </a:solidFill>
              </a:rPr>
              <a:t>Весну</a:t>
            </a:r>
            <a:endParaRPr lang="ru-RU" sz="4000" b="1" dirty="0">
              <a:solidFill>
                <a:srgbClr val="FF0000"/>
              </a:solidFill>
            </a:endParaRPr>
          </a:p>
          <a:p>
            <a:endParaRPr lang="ru-RU" dirty="0"/>
          </a:p>
        </p:txBody>
      </p:sp>
      <p:pic>
        <p:nvPicPr>
          <p:cNvPr id="4" name="Рисунок 3">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8692" y="4455675"/>
            <a:ext cx="1886988" cy="1413419"/>
          </a:xfrm>
          <a:prstGeom prst="ellipse">
            <a:avLst/>
          </a:prstGeom>
          <a:ln>
            <a:noFill/>
          </a:ln>
          <a:effectLst>
            <a:softEdge rad="112500"/>
          </a:effectLst>
        </p:spPr>
      </p:pic>
    </p:spTree>
    <p:extLst>
      <p:ext uri="{BB962C8B-B14F-4D97-AF65-F5344CB8AC3E}">
        <p14:creationId xmlns:p14="http://schemas.microsoft.com/office/powerpoint/2010/main" val="383030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Ретро">
  <a:themeElements>
    <a:clrScheme name="Ретр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281</TotalTime>
  <Words>843</Words>
  <Application>Microsoft Office PowerPoint</Application>
  <PresentationFormat>Широкоэкранный</PresentationFormat>
  <Paragraphs>192</Paragraphs>
  <Slides>22</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22</vt:i4>
      </vt:variant>
    </vt:vector>
  </HeadingPairs>
  <TitlesOfParts>
    <vt:vector size="25" baseType="lpstr">
      <vt:lpstr>Calibri</vt:lpstr>
      <vt:lpstr>Calibri Light</vt:lpstr>
      <vt:lpstr>Ретро</vt:lpstr>
      <vt:lpstr>Масленица</vt:lpstr>
      <vt:lpstr>Презентация PowerPoint</vt:lpstr>
      <vt:lpstr>Вопрос: Как называется первый день Масленицы? </vt:lpstr>
      <vt:lpstr>Вопрос: Выберите правильный ответ про второй день Масленицы. Как он назывался?</vt:lpstr>
      <vt:lpstr>Вопрос: Как называется третий день Масленицы? В тексте есть ответ</vt:lpstr>
      <vt:lpstr>Вопрос: Как называется четвертый день Масленицы?</vt:lpstr>
      <vt:lpstr>Вопрос: Как называется пятый день Масленицы?</vt:lpstr>
      <vt:lpstr>Как называется поэтическое произведение такого рода?</vt:lpstr>
      <vt:lpstr>Ответьте на 2 вопроса</vt:lpstr>
      <vt:lpstr> Как на Руси называли Масленицу? </vt:lpstr>
      <vt:lpstr>Какие продукты употреблялись на Масленицу?(Перечислите 6 продуктов)</vt:lpstr>
      <vt:lpstr>Что является основными атрибутами Масленицы? Перечислите</vt:lpstr>
      <vt:lpstr>Найдите понятие</vt:lpstr>
      <vt:lpstr>Найдите понятие</vt:lpstr>
      <vt:lpstr>Найдите понятие</vt:lpstr>
      <vt:lpstr>Назови игру</vt:lpstr>
      <vt:lpstr>Найдите понятие</vt:lpstr>
      <vt:lpstr>Выберите название картины</vt:lpstr>
      <vt:lpstr>Выберите название картины</vt:lpstr>
      <vt:lpstr>Выберите название картины</vt:lpstr>
      <vt:lpstr>Выберите название картины</vt:lpstr>
      <vt:lpstr>Выберите название картины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Масленица</dc:title>
  <dc:creator>Валерия ВикторовнаМаслова</dc:creator>
  <cp:lastModifiedBy>Валерия ВикторовнаМаслова</cp:lastModifiedBy>
  <cp:revision>23</cp:revision>
  <dcterms:created xsi:type="dcterms:W3CDTF">2018-01-30T09:02:43Z</dcterms:created>
  <dcterms:modified xsi:type="dcterms:W3CDTF">2018-02-02T11:46:00Z</dcterms:modified>
</cp:coreProperties>
</file>